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3"/>
  </p:sldMasterIdLst>
  <p:sldIdLst>
    <p:sldId id="256" r:id="rId4"/>
    <p:sldId id="257" r:id="rId5"/>
    <p:sldId id="258"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EEA63-CEE2-49E5-928D-0D600778FD7B}" v="3" dt="2025-03-05T10:41:50.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 Brunning" userId="66e854b7-0b22-4cbf-a4ff-bb7458bfd7e4" providerId="ADAL" clId="{3DAEEA63-CEE2-49E5-928D-0D600778FD7B}"/>
    <pc:docChg chg="custSel delSld modSld">
      <pc:chgData name="Fay Brunning" userId="66e854b7-0b22-4cbf-a4ff-bb7458bfd7e4" providerId="ADAL" clId="{3DAEEA63-CEE2-49E5-928D-0D600778FD7B}" dt="2025-03-05T10:41:50.485" v="43" actId="20577"/>
      <pc:docMkLst>
        <pc:docMk/>
      </pc:docMkLst>
      <pc:sldChg chg="addSp modSp mod setBg setClrOvrMap">
        <pc:chgData name="Fay Brunning" userId="66e854b7-0b22-4cbf-a4ff-bb7458bfd7e4" providerId="ADAL" clId="{3DAEEA63-CEE2-49E5-928D-0D600778FD7B}" dt="2025-03-05T10:40:54.753" v="39" actId="26606"/>
        <pc:sldMkLst>
          <pc:docMk/>
          <pc:sldMk cId="1721531355" sldId="257"/>
        </pc:sldMkLst>
        <pc:spChg chg="mod">
          <ac:chgData name="Fay Brunning" userId="66e854b7-0b22-4cbf-a4ff-bb7458bfd7e4" providerId="ADAL" clId="{3DAEEA63-CEE2-49E5-928D-0D600778FD7B}" dt="2025-03-05T10:40:54.753" v="39" actId="26606"/>
          <ac:spMkLst>
            <pc:docMk/>
            <pc:sldMk cId="1721531355" sldId="257"/>
            <ac:spMk id="2" creationId="{00000000-0000-0000-0000-000000000000}"/>
          </ac:spMkLst>
        </pc:spChg>
        <pc:spChg chg="mod ord">
          <ac:chgData name="Fay Brunning" userId="66e854b7-0b22-4cbf-a4ff-bb7458bfd7e4" providerId="ADAL" clId="{3DAEEA63-CEE2-49E5-928D-0D600778FD7B}" dt="2025-03-05T10:40:54.753" v="39" actId="26606"/>
          <ac:spMkLst>
            <pc:docMk/>
            <pc:sldMk cId="1721531355" sldId="257"/>
            <ac:spMk id="5" creationId="{00000000-0000-0000-0000-000000000000}"/>
          </ac:spMkLst>
        </pc:spChg>
        <pc:spChg chg="add">
          <ac:chgData name="Fay Brunning" userId="66e854b7-0b22-4cbf-a4ff-bb7458bfd7e4" providerId="ADAL" clId="{3DAEEA63-CEE2-49E5-928D-0D600778FD7B}" dt="2025-03-05T10:40:54.753" v="39" actId="26606"/>
          <ac:spMkLst>
            <pc:docMk/>
            <pc:sldMk cId="1721531355" sldId="257"/>
            <ac:spMk id="10" creationId="{046B922C-5BA7-4973-B12F-71A509E4BF13}"/>
          </ac:spMkLst>
        </pc:spChg>
        <pc:spChg chg="add">
          <ac:chgData name="Fay Brunning" userId="66e854b7-0b22-4cbf-a4ff-bb7458bfd7e4" providerId="ADAL" clId="{3DAEEA63-CEE2-49E5-928D-0D600778FD7B}" dt="2025-03-05T10:40:54.753" v="39" actId="26606"/>
          <ac:spMkLst>
            <pc:docMk/>
            <pc:sldMk cId="1721531355" sldId="257"/>
            <ac:spMk id="55" creationId="{F2B1468C-8227-4785-8776-7BDBDDF08F85}"/>
          </ac:spMkLst>
        </pc:spChg>
        <pc:grpChg chg="add">
          <ac:chgData name="Fay Brunning" userId="66e854b7-0b22-4cbf-a4ff-bb7458bfd7e4" providerId="ADAL" clId="{3DAEEA63-CEE2-49E5-928D-0D600778FD7B}" dt="2025-03-05T10:40:54.753" v="39" actId="26606"/>
          <ac:grpSpMkLst>
            <pc:docMk/>
            <pc:sldMk cId="1721531355" sldId="257"/>
            <ac:grpSpMk id="12" creationId="{96D34D8D-9EE9-4659-8C22-7551A95F96FA}"/>
          </ac:grpSpMkLst>
        </pc:grpChg>
        <pc:picChg chg="add mod">
          <ac:chgData name="Fay Brunning" userId="66e854b7-0b22-4cbf-a4ff-bb7458bfd7e4" providerId="ADAL" clId="{3DAEEA63-CEE2-49E5-928D-0D600778FD7B}" dt="2025-03-05T10:40:54.753" v="39" actId="26606"/>
          <ac:picMkLst>
            <pc:docMk/>
            <pc:sldMk cId="1721531355" sldId="257"/>
            <ac:picMk id="3" creationId="{2DF1DF6A-82DB-30FC-B36F-E905C18C5087}"/>
          </ac:picMkLst>
        </pc:picChg>
        <pc:picChg chg="add">
          <ac:chgData name="Fay Brunning" userId="66e854b7-0b22-4cbf-a4ff-bb7458bfd7e4" providerId="ADAL" clId="{3DAEEA63-CEE2-49E5-928D-0D600778FD7B}" dt="2025-03-05T10:40:54.753" v="39" actId="26606"/>
          <ac:picMkLst>
            <pc:docMk/>
            <pc:sldMk cId="1721531355" sldId="257"/>
            <ac:picMk id="53" creationId="{2FB01CCF-839B-4126-9BF9-132C64D8A1AA}"/>
          </ac:picMkLst>
        </pc:picChg>
      </pc:sldChg>
      <pc:sldChg chg="modSp mod">
        <pc:chgData name="Fay Brunning" userId="66e854b7-0b22-4cbf-a4ff-bb7458bfd7e4" providerId="ADAL" clId="{3DAEEA63-CEE2-49E5-928D-0D600778FD7B}" dt="2025-03-05T10:40:33.203" v="36" actId="27636"/>
        <pc:sldMkLst>
          <pc:docMk/>
          <pc:sldMk cId="289904175" sldId="258"/>
        </pc:sldMkLst>
        <pc:spChg chg="mod">
          <ac:chgData name="Fay Brunning" userId="66e854b7-0b22-4cbf-a4ff-bb7458bfd7e4" providerId="ADAL" clId="{3DAEEA63-CEE2-49E5-928D-0D600778FD7B}" dt="2025-03-05T10:40:33.203" v="36" actId="27636"/>
          <ac:spMkLst>
            <pc:docMk/>
            <pc:sldMk cId="289904175" sldId="258"/>
            <ac:spMk id="3" creationId="{00000000-0000-0000-0000-000000000000}"/>
          </ac:spMkLst>
        </pc:spChg>
      </pc:sldChg>
      <pc:sldChg chg="del">
        <pc:chgData name="Fay Brunning" userId="66e854b7-0b22-4cbf-a4ff-bb7458bfd7e4" providerId="ADAL" clId="{3DAEEA63-CEE2-49E5-928D-0D600778FD7B}" dt="2025-03-05T10:40:21.518" v="34" actId="47"/>
        <pc:sldMkLst>
          <pc:docMk/>
          <pc:sldMk cId="365712442" sldId="259"/>
        </pc:sldMkLst>
      </pc:sldChg>
      <pc:sldChg chg="addSp modSp mod">
        <pc:chgData name="Fay Brunning" userId="66e854b7-0b22-4cbf-a4ff-bb7458bfd7e4" providerId="ADAL" clId="{3DAEEA63-CEE2-49E5-928D-0D600778FD7B}" dt="2025-03-05T10:40:14.086" v="33" actId="1076"/>
        <pc:sldMkLst>
          <pc:docMk/>
          <pc:sldMk cId="3421049306" sldId="260"/>
        </pc:sldMkLst>
        <pc:spChg chg="mod">
          <ac:chgData name="Fay Brunning" userId="66e854b7-0b22-4cbf-a4ff-bb7458bfd7e4" providerId="ADAL" clId="{3DAEEA63-CEE2-49E5-928D-0D600778FD7B}" dt="2025-02-27T20:15:26.363" v="14" actId="20577"/>
          <ac:spMkLst>
            <pc:docMk/>
            <pc:sldMk cId="3421049306" sldId="260"/>
            <ac:spMk id="3" creationId="{00000000-0000-0000-0000-000000000000}"/>
          </ac:spMkLst>
        </pc:spChg>
        <pc:picChg chg="add mod">
          <ac:chgData name="Fay Brunning" userId="66e854b7-0b22-4cbf-a4ff-bb7458bfd7e4" providerId="ADAL" clId="{3DAEEA63-CEE2-49E5-928D-0D600778FD7B}" dt="2025-03-05T10:40:14.086" v="33" actId="1076"/>
          <ac:picMkLst>
            <pc:docMk/>
            <pc:sldMk cId="3421049306" sldId="260"/>
            <ac:picMk id="4" creationId="{63492B49-B415-0F68-38A2-86A424AC5D79}"/>
          </ac:picMkLst>
        </pc:picChg>
      </pc:sldChg>
      <pc:sldChg chg="modSp mod">
        <pc:chgData name="Fay Brunning" userId="66e854b7-0b22-4cbf-a4ff-bb7458bfd7e4" providerId="ADAL" clId="{3DAEEA63-CEE2-49E5-928D-0D600778FD7B}" dt="2025-03-05T10:39:52.700" v="30"/>
        <pc:sldMkLst>
          <pc:docMk/>
          <pc:sldMk cId="831348455" sldId="261"/>
        </pc:sldMkLst>
        <pc:spChg chg="mod">
          <ac:chgData name="Fay Brunning" userId="66e854b7-0b22-4cbf-a4ff-bb7458bfd7e4" providerId="ADAL" clId="{3DAEEA63-CEE2-49E5-928D-0D600778FD7B}" dt="2025-03-05T10:39:52.700" v="30"/>
          <ac:spMkLst>
            <pc:docMk/>
            <pc:sldMk cId="831348455" sldId="261"/>
            <ac:spMk id="3" creationId="{00000000-0000-0000-0000-000000000000}"/>
          </ac:spMkLst>
        </pc:spChg>
      </pc:sldChg>
      <pc:sldChg chg="modSp mod">
        <pc:chgData name="Fay Brunning" userId="66e854b7-0b22-4cbf-a4ff-bb7458bfd7e4" providerId="ADAL" clId="{3DAEEA63-CEE2-49E5-928D-0D600778FD7B}" dt="2025-03-05T10:41:50.485" v="43" actId="20577"/>
        <pc:sldMkLst>
          <pc:docMk/>
          <pc:sldMk cId="707571937" sldId="262"/>
        </pc:sldMkLst>
        <pc:spChg chg="mod">
          <ac:chgData name="Fay Brunning" userId="66e854b7-0b22-4cbf-a4ff-bb7458bfd7e4" providerId="ADAL" clId="{3DAEEA63-CEE2-49E5-928D-0D600778FD7B}" dt="2025-03-05T10:41:50.485" v="43" actId="20577"/>
          <ac:spMkLst>
            <pc:docMk/>
            <pc:sldMk cId="707571937" sldId="26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3/5/2025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LbKGLJPp6w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tgeorgesderby.srscmat.co.uk/curriculum/phonics-and-reading-schem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Phonics screening check 	</a:t>
            </a:r>
          </a:p>
        </p:txBody>
      </p:sp>
      <p:sp>
        <p:nvSpPr>
          <p:cNvPr id="3" name="Subtitle 2"/>
          <p:cNvSpPr>
            <a:spLocks noGrp="1"/>
          </p:cNvSpPr>
          <p:nvPr>
            <p:ph type="subTitle" idx="1"/>
          </p:nvPr>
        </p:nvSpPr>
        <p:spPr/>
        <p:txBody>
          <a:bodyPr/>
          <a:lstStyle/>
          <a:p>
            <a:r>
              <a:rPr lang="en-GB" dirty="0"/>
              <a:t>Information event for year one parents</a:t>
            </a:r>
          </a:p>
        </p:txBody>
      </p:sp>
    </p:spTree>
    <p:extLst>
      <p:ext uri="{BB962C8B-B14F-4D97-AF65-F5344CB8AC3E}">
        <p14:creationId xmlns:p14="http://schemas.microsoft.com/office/powerpoint/2010/main" val="311160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3" name="Group 12">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5"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5"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p:cNvSpPr>
            <a:spLocks noGrp="1"/>
          </p:cNvSpPr>
          <p:nvPr>
            <p:ph type="title"/>
          </p:nvPr>
        </p:nvSpPr>
        <p:spPr>
          <a:xfrm>
            <a:off x="5128643" y="618518"/>
            <a:ext cx="6188402" cy="1478570"/>
          </a:xfrm>
        </p:spPr>
        <p:txBody>
          <a:bodyPr vert="horz" lIns="91440" tIns="45720" rIns="91440" bIns="45720" rtlCol="0" anchor="ctr">
            <a:normAutofit/>
          </a:bodyPr>
          <a:lstStyle/>
          <a:p>
            <a:r>
              <a:rPr lang="en-US">
                <a:solidFill>
                  <a:srgbClr val="FFFFFF"/>
                </a:solidFill>
              </a:rPr>
              <a:t>What is the phonics check?</a:t>
            </a:r>
          </a:p>
        </p:txBody>
      </p:sp>
      <p:sp useBgFill="1">
        <p:nvSpPr>
          <p:cNvPr id="55"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omplex_Speed_Sounds_Chart.pdf">
            <a:extLst>
              <a:ext uri="{FF2B5EF4-FFF2-40B4-BE49-F238E27FC236}">
                <a16:creationId xmlns:a16="http://schemas.microsoft.com/office/drawing/2014/main" id="{2DF1DF6A-82DB-30FC-B36F-E905C18C50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75" t="7912" r="8731" b="12963"/>
          <a:stretch/>
        </p:blipFill>
        <p:spPr>
          <a:xfrm>
            <a:off x="1126617" y="1387598"/>
            <a:ext cx="3178638" cy="4077342"/>
          </a:xfrm>
          <a:prstGeom prst="rect">
            <a:avLst/>
          </a:prstGeom>
        </p:spPr>
      </p:pic>
      <p:sp>
        <p:nvSpPr>
          <p:cNvPr id="5" name="Rectangle 4"/>
          <p:cNvSpPr/>
          <p:nvPr/>
        </p:nvSpPr>
        <p:spPr>
          <a:xfrm>
            <a:off x="5128643" y="2249487"/>
            <a:ext cx="6188402"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a:solidFill>
                  <a:srgbClr val="FFFFFF"/>
                </a:solidFill>
                <a:hlinkClick r:id="rId4"/>
              </a:rPr>
              <a:t>https://www.youtube.com/watch?v=LbKGLJPp6ww</a:t>
            </a:r>
            <a:endParaRPr lang="en-US">
              <a:solidFill>
                <a:srgbClr val="FFFFFF"/>
              </a:solidFill>
            </a:endParaRPr>
          </a:p>
          <a:p>
            <a:pPr indent="-228600" defTabSz="914400">
              <a:lnSpc>
                <a:spcPct val="120000"/>
              </a:lnSpc>
              <a:spcAft>
                <a:spcPts val="600"/>
              </a:spcAft>
              <a:buSzPct val="125000"/>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172153135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Taking the check</a:t>
            </a:r>
          </a:p>
        </p:txBody>
      </p:sp>
      <p:sp>
        <p:nvSpPr>
          <p:cNvPr id="3" name="Content Placeholder 2"/>
          <p:cNvSpPr>
            <a:spLocks noGrp="1"/>
          </p:cNvSpPr>
          <p:nvPr>
            <p:ph idx="1"/>
          </p:nvPr>
        </p:nvSpPr>
        <p:spPr>
          <a:xfrm>
            <a:off x="1141412" y="2249487"/>
            <a:ext cx="9905999" cy="4099062"/>
          </a:xfrm>
        </p:spPr>
        <p:txBody>
          <a:bodyPr>
            <a:normAutofit/>
          </a:bodyPr>
          <a:lstStyle/>
          <a:p>
            <a:r>
              <a:rPr lang="en-GB" sz="2800" dirty="0"/>
              <a:t>Children will take their phonics check during W/C 9</a:t>
            </a:r>
            <a:r>
              <a:rPr lang="en-GB" sz="2800" baseline="30000" dirty="0"/>
              <a:t>th</a:t>
            </a:r>
            <a:r>
              <a:rPr lang="en-GB" sz="2800" dirty="0"/>
              <a:t> June. 32/40 is the current pass mark. </a:t>
            </a:r>
          </a:p>
          <a:p>
            <a:r>
              <a:rPr lang="en-GB" sz="2800" dirty="0"/>
              <a:t>Children will work 1-1 with their teacher to read through the words. </a:t>
            </a:r>
          </a:p>
          <a:p>
            <a:r>
              <a:rPr lang="en-GB" sz="2800" dirty="0"/>
              <a:t>Pupils can take a break between, if they need to. </a:t>
            </a:r>
          </a:p>
          <a:p>
            <a:r>
              <a:rPr lang="en-GB" sz="2800" dirty="0"/>
              <a:t>Children will be in a quiet space, with no distractions around them. </a:t>
            </a:r>
          </a:p>
        </p:txBody>
      </p:sp>
    </p:spTree>
    <p:extLst>
      <p:ext uri="{BB962C8B-B14F-4D97-AF65-F5344CB8AC3E}">
        <p14:creationId xmlns:p14="http://schemas.microsoft.com/office/powerpoint/2010/main" val="28990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teach the sounds/blending…</a:t>
            </a:r>
          </a:p>
        </p:txBody>
      </p:sp>
      <p:sp>
        <p:nvSpPr>
          <p:cNvPr id="3" name="Content Placeholder 2"/>
          <p:cNvSpPr>
            <a:spLocks noGrp="1"/>
          </p:cNvSpPr>
          <p:nvPr>
            <p:ph idx="1"/>
          </p:nvPr>
        </p:nvSpPr>
        <p:spPr/>
        <p:txBody>
          <a:bodyPr/>
          <a:lstStyle/>
          <a:p>
            <a:r>
              <a:rPr lang="en-GB" dirty="0"/>
              <a:t>We teach children to say pure sounds. This means not adding “uh”</a:t>
            </a:r>
          </a:p>
          <a:p>
            <a:r>
              <a:rPr lang="en-GB" dirty="0"/>
              <a:t>We use the term “special friends” where 2 or 3 letters make one sound. For example: </a:t>
            </a:r>
            <a:r>
              <a:rPr lang="en-GB" dirty="0" err="1"/>
              <a:t>ch</a:t>
            </a:r>
            <a:r>
              <a:rPr lang="en-GB" dirty="0"/>
              <a:t>, ay, air</a:t>
            </a:r>
          </a:p>
          <a:p>
            <a:r>
              <a:rPr lang="en-GB" dirty="0"/>
              <a:t>We teach children to ‘Fred talk’ words. </a:t>
            </a:r>
            <a:r>
              <a:rPr lang="en-GB" dirty="0" err="1"/>
              <a:t>Sh</a:t>
            </a:r>
            <a:r>
              <a:rPr lang="en-GB" dirty="0"/>
              <a:t>-</a:t>
            </a:r>
            <a:r>
              <a:rPr lang="en-GB" dirty="0" err="1"/>
              <a:t>i</a:t>
            </a:r>
            <a:r>
              <a:rPr lang="en-GB" dirty="0"/>
              <a:t>-p ship. They should say the special friends, Fred talk then read the word. </a:t>
            </a:r>
          </a:p>
          <a:p>
            <a:pPr marL="0" indent="0">
              <a:buNone/>
            </a:pPr>
            <a:endParaRPr lang="en-GB" dirty="0"/>
          </a:p>
        </p:txBody>
      </p:sp>
      <p:pic>
        <p:nvPicPr>
          <p:cNvPr id="4" name="Picture 3">
            <a:extLst>
              <a:ext uri="{FF2B5EF4-FFF2-40B4-BE49-F238E27FC236}">
                <a16:creationId xmlns:a16="http://schemas.microsoft.com/office/drawing/2014/main" id="{63492B49-B415-0F68-38A2-86A424AC5D79}"/>
              </a:ext>
            </a:extLst>
          </p:cNvPr>
          <p:cNvPicPr>
            <a:picLocks noChangeAspect="1"/>
          </p:cNvPicPr>
          <p:nvPr/>
        </p:nvPicPr>
        <p:blipFill>
          <a:blip r:embed="rId2"/>
          <a:srcRect/>
          <a:stretch/>
        </p:blipFill>
        <p:spPr>
          <a:xfrm>
            <a:off x="7612089" y="4460240"/>
            <a:ext cx="4112551" cy="1976575"/>
          </a:xfrm>
          <a:prstGeom prst="rect">
            <a:avLst/>
          </a:prstGeom>
          <a:noFill/>
          <a:ln>
            <a:solidFill>
              <a:schemeClr val="tx1"/>
            </a:solidFill>
          </a:ln>
        </p:spPr>
      </p:pic>
    </p:spTree>
    <p:extLst>
      <p:ext uri="{BB962C8B-B14F-4D97-AF65-F5344CB8AC3E}">
        <p14:creationId xmlns:p14="http://schemas.microsoft.com/office/powerpoint/2010/main" val="342104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support your child at home</a:t>
            </a:r>
          </a:p>
        </p:txBody>
      </p:sp>
      <p:sp>
        <p:nvSpPr>
          <p:cNvPr id="3" name="Content Placeholder 2"/>
          <p:cNvSpPr>
            <a:spLocks noGrp="1"/>
          </p:cNvSpPr>
          <p:nvPr>
            <p:ph idx="1"/>
          </p:nvPr>
        </p:nvSpPr>
        <p:spPr>
          <a:xfrm>
            <a:off x="1141412" y="1789611"/>
            <a:ext cx="9905999" cy="4001590"/>
          </a:xfrm>
        </p:spPr>
        <p:txBody>
          <a:bodyPr>
            <a:normAutofit/>
          </a:bodyPr>
          <a:lstStyle/>
          <a:p>
            <a:pPr marL="514350" indent="-514350">
              <a:buFont typeface="+mj-lt"/>
              <a:buAutoNum type="arabicPeriod"/>
            </a:pPr>
            <a:r>
              <a:rPr lang="en-GB" dirty="0"/>
              <a:t>Help your child to use </a:t>
            </a:r>
            <a:r>
              <a:rPr lang="en-US" dirty="0"/>
              <a:t>‘Special Friends’, ‘Fred Talk’ to read words.</a:t>
            </a:r>
          </a:p>
          <a:p>
            <a:pPr marL="514350" indent="-514350">
              <a:buFont typeface="+mj-lt"/>
              <a:buAutoNum type="arabicPeriod"/>
            </a:pPr>
            <a:r>
              <a:rPr lang="en-GB" dirty="0"/>
              <a:t>Practise reading sounds speedily.       </a:t>
            </a:r>
          </a:p>
          <a:p>
            <a:pPr marL="514350" indent="-514350">
              <a:buFont typeface="+mj-lt"/>
              <a:buAutoNum type="arabicPeriod"/>
            </a:pPr>
            <a:r>
              <a:rPr lang="en-GB" dirty="0"/>
              <a:t>Watch the Virtual Classroom films together.     </a:t>
            </a:r>
          </a:p>
          <a:p>
            <a:pPr marL="514350" indent="-514350">
              <a:buFont typeface="+mj-lt"/>
              <a:buAutoNum type="arabicPeriod"/>
            </a:pPr>
            <a:r>
              <a:rPr lang="en-US" dirty="0"/>
              <a:t>Listen to your child read their Storybook   every day.</a:t>
            </a:r>
          </a:p>
          <a:p>
            <a:endParaRPr lang="en-GB" dirty="0"/>
          </a:p>
        </p:txBody>
      </p:sp>
    </p:spTree>
    <p:extLst>
      <p:ext uri="{BB962C8B-B14F-4D97-AF65-F5344CB8AC3E}">
        <p14:creationId xmlns:p14="http://schemas.microsoft.com/office/powerpoint/2010/main" val="83134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useful videos</a:t>
            </a:r>
          </a:p>
        </p:txBody>
      </p:sp>
      <p:sp>
        <p:nvSpPr>
          <p:cNvPr id="3" name="Content Placeholder 2"/>
          <p:cNvSpPr>
            <a:spLocks noGrp="1"/>
          </p:cNvSpPr>
          <p:nvPr>
            <p:ph idx="1"/>
          </p:nvPr>
        </p:nvSpPr>
        <p:spPr/>
        <p:txBody>
          <a:bodyPr>
            <a:normAutofit fontScale="92500"/>
          </a:bodyPr>
          <a:lstStyle/>
          <a:p>
            <a:r>
              <a:rPr lang="en-GB" dirty="0"/>
              <a:t>If you feel you would like more support in fully understanding how to say the sounds or to blend, there are parent support videos that can be sent home to you. </a:t>
            </a:r>
          </a:p>
          <a:p>
            <a:r>
              <a:rPr lang="en-GB" dirty="0"/>
              <a:t>Please email the class teacher to request these. </a:t>
            </a:r>
          </a:p>
          <a:p>
            <a:r>
              <a:rPr lang="en-GB" dirty="0"/>
              <a:t>You can also find other information on the RWI page on the school website. There are lots of resources on here to use will your child, as well as videos showing you how to pronounce the sounds. </a:t>
            </a:r>
          </a:p>
          <a:p>
            <a:r>
              <a:rPr lang="en-GB" dirty="0">
                <a:hlinkClick r:id="rId2"/>
              </a:rPr>
              <a:t>https://www.stgeorgesderby.srscmat.co.uk/curriculum/phonics-and-reading-schemes/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707571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B058117E170647BAC39EAE48E27E37" ma:contentTypeVersion="15" ma:contentTypeDescription="Create a new document." ma:contentTypeScope="" ma:versionID="7cd4593b303e42fea759dcd4a2d508f3">
  <xsd:schema xmlns:xsd="http://www.w3.org/2001/XMLSchema" xmlns:xs="http://www.w3.org/2001/XMLSchema" xmlns:p="http://schemas.microsoft.com/office/2006/metadata/properties" xmlns:ns2="ee1eca0b-71b6-4494-bb1d-e813ecb41ac9" xmlns:ns3="9146cdb8-42ab-4c82-ae8c-e86206c9830b" targetNamespace="http://schemas.microsoft.com/office/2006/metadata/properties" ma:root="true" ma:fieldsID="85fe13ae7ffa5bde858daa815fb8d7dc" ns2:_="" ns3:_="">
    <xsd:import namespace="ee1eca0b-71b6-4494-bb1d-e813ecb41ac9"/>
    <xsd:import namespace="9146cdb8-42ab-4c82-ae8c-e86206c9830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eca0b-71b6-4494-bb1d-e813ecb41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c646e7-1ca0-4c93-8f68-1daae343595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6cdb8-42ab-4c82-ae8c-e86206c9830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f60b4ff-b301-4a17-afc3-aa75a42c3627}" ma:internalName="TaxCatchAll" ma:showField="CatchAllData" ma:web="9146cdb8-42ab-4c82-ae8c-e86206c9830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B64BC8-8A15-4829-8AA9-4CCA3A9AAD7E}">
  <ds:schemaRefs>
    <ds:schemaRef ds:uri="http://schemas.microsoft.com/sharepoint/v3/contenttype/forms"/>
  </ds:schemaRefs>
</ds:datastoreItem>
</file>

<file path=customXml/itemProps2.xml><?xml version="1.0" encoding="utf-8"?>
<ds:datastoreItem xmlns:ds="http://schemas.openxmlformats.org/officeDocument/2006/customXml" ds:itemID="{075F94FD-901B-4DE3-99AC-AC67D806E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eca0b-71b6-4494-bb1d-e813ecb41ac9"/>
    <ds:schemaRef ds:uri="9146cdb8-42ab-4c82-ae8c-e86206c983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Circuit</Template>
  <TotalTime>36</TotalTime>
  <Words>313</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Tw Cen MT</vt:lpstr>
      <vt:lpstr>Circuit</vt:lpstr>
      <vt:lpstr>Phonics screening check  </vt:lpstr>
      <vt:lpstr>What is the phonics check?</vt:lpstr>
      <vt:lpstr>Taking the check</vt:lpstr>
      <vt:lpstr>How to teach the sounds/blending…</vt:lpstr>
      <vt:lpstr>How to support your child at home</vt:lpstr>
      <vt:lpstr>Other useful videos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screening check</dc:title>
  <dc:creator>F Walker</dc:creator>
  <cp:lastModifiedBy>Fay Brunning</cp:lastModifiedBy>
  <cp:revision>5</cp:revision>
  <dcterms:created xsi:type="dcterms:W3CDTF">2022-04-09T12:41:41Z</dcterms:created>
  <dcterms:modified xsi:type="dcterms:W3CDTF">2025-03-05T10:41:54Z</dcterms:modified>
</cp:coreProperties>
</file>