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83" r:id="rId15"/>
    <p:sldId id="276" r:id="rId16"/>
    <p:sldId id="277" r:id="rId17"/>
    <p:sldId id="278" r:id="rId18"/>
    <p:sldId id="282" r:id="rId19"/>
    <p:sldId id="279" r:id="rId20"/>
    <p:sldId id="281" r:id="rId21"/>
    <p:sldId id="280" r:id="rId2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3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Archer" userId="875b7c4b-81cc-40f3-8e2b-59e8ba6b3088" providerId="ADAL" clId="{75998D30-D1C0-4A98-9E5C-89B4348B5321}"/>
    <pc:docChg chg="custSel addSld modSld">
      <pc:chgData name="Rebecca Archer" userId="875b7c4b-81cc-40f3-8e2b-59e8ba6b3088" providerId="ADAL" clId="{75998D30-D1C0-4A98-9E5C-89B4348B5321}" dt="2024-10-12T21:46:34.666" v="154" actId="20577"/>
      <pc:docMkLst>
        <pc:docMk/>
      </pc:docMkLst>
      <pc:sldChg chg="modSp mod">
        <pc:chgData name="Rebecca Archer" userId="875b7c4b-81cc-40f3-8e2b-59e8ba6b3088" providerId="ADAL" clId="{75998D30-D1C0-4A98-9E5C-89B4348B5321}" dt="2024-10-12T21:36:04.776" v="23" actId="20577"/>
        <pc:sldMkLst>
          <pc:docMk/>
          <pc:sldMk cId="0" sldId="259"/>
        </pc:sldMkLst>
        <pc:spChg chg="mod">
          <ac:chgData name="Rebecca Archer" userId="875b7c4b-81cc-40f3-8e2b-59e8ba6b3088" providerId="ADAL" clId="{75998D30-D1C0-4A98-9E5C-89B4348B5321}" dt="2024-10-12T21:36:04.776" v="23" actId="20577"/>
          <ac:spMkLst>
            <pc:docMk/>
            <pc:sldMk cId="0" sldId="259"/>
            <ac:spMk id="3" creationId="{00000000-0000-0000-0000-000000000000}"/>
          </ac:spMkLst>
        </pc:spChg>
      </pc:sldChg>
      <pc:sldChg chg="modSp mod">
        <pc:chgData name="Rebecca Archer" userId="875b7c4b-81cc-40f3-8e2b-59e8ba6b3088" providerId="ADAL" clId="{75998D30-D1C0-4A98-9E5C-89B4348B5321}" dt="2024-10-12T21:46:34.666" v="154" actId="20577"/>
        <pc:sldMkLst>
          <pc:docMk/>
          <pc:sldMk cId="0" sldId="265"/>
        </pc:sldMkLst>
        <pc:spChg chg="mod">
          <ac:chgData name="Rebecca Archer" userId="875b7c4b-81cc-40f3-8e2b-59e8ba6b3088" providerId="ADAL" clId="{75998D30-D1C0-4A98-9E5C-89B4348B5321}" dt="2024-10-12T21:46:34.666" v="154" actId="20577"/>
          <ac:spMkLst>
            <pc:docMk/>
            <pc:sldMk cId="0" sldId="265"/>
            <ac:spMk id="3" creationId="{00000000-0000-0000-0000-000000000000}"/>
          </ac:spMkLst>
        </pc:spChg>
      </pc:sldChg>
      <pc:sldChg chg="addSp delSp modSp new mod">
        <pc:chgData name="Rebecca Archer" userId="875b7c4b-81cc-40f3-8e2b-59e8ba6b3088" providerId="ADAL" clId="{75998D30-D1C0-4A98-9E5C-89B4348B5321}" dt="2024-10-12T21:43:57.921" v="114" actId="478"/>
        <pc:sldMkLst>
          <pc:docMk/>
          <pc:sldMk cId="3306771040" sldId="282"/>
        </pc:sldMkLst>
        <pc:spChg chg="mod">
          <ac:chgData name="Rebecca Archer" userId="875b7c4b-81cc-40f3-8e2b-59e8ba6b3088" providerId="ADAL" clId="{75998D30-D1C0-4A98-9E5C-89B4348B5321}" dt="2024-10-12T21:43:48.635" v="113" actId="20577"/>
          <ac:spMkLst>
            <pc:docMk/>
            <pc:sldMk cId="3306771040" sldId="282"/>
            <ac:spMk id="2" creationId="{0B6249D9-4F47-0888-ECBD-2B241AABD53A}"/>
          </ac:spMkLst>
        </pc:spChg>
        <pc:spChg chg="del">
          <ac:chgData name="Rebecca Archer" userId="875b7c4b-81cc-40f3-8e2b-59e8ba6b3088" providerId="ADAL" clId="{75998D30-D1C0-4A98-9E5C-89B4348B5321}" dt="2024-10-12T21:39:26.603" v="33" actId="22"/>
          <ac:spMkLst>
            <pc:docMk/>
            <pc:sldMk cId="3306771040" sldId="282"/>
            <ac:spMk id="3" creationId="{F0204148-8720-B4CC-3319-E0715C450166}"/>
          </ac:spMkLst>
        </pc:spChg>
        <pc:spChg chg="del">
          <ac:chgData name="Rebecca Archer" userId="875b7c4b-81cc-40f3-8e2b-59e8ba6b3088" providerId="ADAL" clId="{75998D30-D1C0-4A98-9E5C-89B4348B5321}" dt="2024-10-12T21:43:57.921" v="114" actId="478"/>
          <ac:spMkLst>
            <pc:docMk/>
            <pc:sldMk cId="3306771040" sldId="282"/>
            <ac:spMk id="4" creationId="{18212DFF-67AC-FA31-4BC9-6F5C2A28A923}"/>
          </ac:spMkLst>
        </pc:spChg>
        <pc:picChg chg="add mod ord">
          <ac:chgData name="Rebecca Archer" userId="875b7c4b-81cc-40f3-8e2b-59e8ba6b3088" providerId="ADAL" clId="{75998D30-D1C0-4A98-9E5C-89B4348B5321}" dt="2024-10-12T21:43:29.961" v="107" actId="1076"/>
          <ac:picMkLst>
            <pc:docMk/>
            <pc:sldMk cId="3306771040" sldId="282"/>
            <ac:picMk id="6" creationId="{37E885E3-351D-3C5D-F378-8415C5E97A4A}"/>
          </ac:picMkLst>
        </pc:picChg>
      </pc:sldChg>
      <pc:sldChg chg="addSp new mod">
        <pc:chgData name="Rebecca Archer" userId="875b7c4b-81cc-40f3-8e2b-59e8ba6b3088" providerId="ADAL" clId="{75998D30-D1C0-4A98-9E5C-89B4348B5321}" dt="2024-10-12T21:42:32.531" v="39" actId="22"/>
        <pc:sldMkLst>
          <pc:docMk/>
          <pc:sldMk cId="910068478" sldId="283"/>
        </pc:sldMkLst>
        <pc:picChg chg="add">
          <ac:chgData name="Rebecca Archer" userId="875b7c4b-81cc-40f3-8e2b-59e8ba6b3088" providerId="ADAL" clId="{75998D30-D1C0-4A98-9E5C-89B4348B5321}" dt="2024-10-12T21:42:32.531" v="39" actId="22"/>
          <ac:picMkLst>
            <pc:docMk/>
            <pc:sldMk cId="910068478" sldId="283"/>
            <ac:picMk id="3" creationId="{154280B2-0A84-83C9-2C59-50347CA1F83C}"/>
          </ac:picMkLst>
        </pc:picChg>
      </pc:sldChg>
    </pc:docChg>
  </pc:docChgLst>
  <pc:docChgLst>
    <pc:chgData name="Rebecca Archer" userId="875b7c4b-81cc-40f3-8e2b-59e8ba6b3088" providerId="ADAL" clId="{6FA7BD9D-9024-4C7A-9249-04DEA7FF28DB}"/>
    <pc:docChg chg="custSel modSld">
      <pc:chgData name="Rebecca Archer" userId="875b7c4b-81cc-40f3-8e2b-59e8ba6b3088" providerId="ADAL" clId="{6FA7BD9D-9024-4C7A-9249-04DEA7FF28DB}" dt="2023-10-11T18:51:47.575" v="146" actId="1076"/>
      <pc:docMkLst>
        <pc:docMk/>
      </pc:docMkLst>
      <pc:sldChg chg="modSp mod">
        <pc:chgData name="Rebecca Archer" userId="875b7c4b-81cc-40f3-8e2b-59e8ba6b3088" providerId="ADAL" clId="{6FA7BD9D-9024-4C7A-9249-04DEA7FF28DB}" dt="2023-10-11T18:51:47.575" v="146" actId="1076"/>
        <pc:sldMkLst>
          <pc:docMk/>
          <pc:sldMk cId="0" sldId="256"/>
        </pc:sldMkLst>
        <pc:spChg chg="mod">
          <ac:chgData name="Rebecca Archer" userId="875b7c4b-81cc-40f3-8e2b-59e8ba6b3088" providerId="ADAL" clId="{6FA7BD9D-9024-4C7A-9249-04DEA7FF28DB}" dt="2023-10-11T18:51:30.843" v="142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Rebecca Archer" userId="875b7c4b-81cc-40f3-8e2b-59e8ba6b3088" providerId="ADAL" clId="{6FA7BD9D-9024-4C7A-9249-04DEA7FF28DB}" dt="2023-10-11T18:51:10.227" v="139" actId="1076"/>
          <ac:spMkLst>
            <pc:docMk/>
            <pc:sldMk cId="0" sldId="256"/>
            <ac:spMk id="3" creationId="{00000000-0000-0000-0000-000000000000}"/>
          </ac:spMkLst>
        </pc:spChg>
        <pc:spChg chg="mod">
          <ac:chgData name="Rebecca Archer" userId="875b7c4b-81cc-40f3-8e2b-59e8ba6b3088" providerId="ADAL" clId="{6FA7BD9D-9024-4C7A-9249-04DEA7FF28DB}" dt="2023-10-11T18:51:19.861" v="141" actId="1076"/>
          <ac:spMkLst>
            <pc:docMk/>
            <pc:sldMk cId="0" sldId="256"/>
            <ac:spMk id="5" creationId="{00000000-0000-0000-0000-000000000000}"/>
          </ac:spMkLst>
        </pc:spChg>
        <pc:spChg chg="mod">
          <ac:chgData name="Rebecca Archer" userId="875b7c4b-81cc-40f3-8e2b-59e8ba6b3088" providerId="ADAL" clId="{6FA7BD9D-9024-4C7A-9249-04DEA7FF28DB}" dt="2023-10-11T18:51:47.575" v="146" actId="1076"/>
          <ac:spMkLst>
            <pc:docMk/>
            <pc:sldMk cId="0" sldId="256"/>
            <ac:spMk id="6" creationId="{00000000-0000-0000-0000-000000000000}"/>
          </ac:spMkLst>
        </pc:spChg>
        <pc:spChg chg="mod">
          <ac:chgData name="Rebecca Archer" userId="875b7c4b-81cc-40f3-8e2b-59e8ba6b3088" providerId="ADAL" clId="{6FA7BD9D-9024-4C7A-9249-04DEA7FF28DB}" dt="2023-10-11T18:51:04.712" v="138" actId="1076"/>
          <ac:spMkLst>
            <pc:docMk/>
            <pc:sldMk cId="0" sldId="256"/>
            <ac:spMk id="8" creationId="{00000000-0000-0000-0000-000000000000}"/>
          </ac:spMkLst>
        </pc:spChg>
      </pc:sldChg>
      <pc:sldChg chg="modSp mod">
        <pc:chgData name="Rebecca Archer" userId="875b7c4b-81cc-40f3-8e2b-59e8ba6b3088" providerId="ADAL" clId="{6FA7BD9D-9024-4C7A-9249-04DEA7FF28DB}" dt="2023-10-11T18:46:55.086" v="67" actId="20577"/>
        <pc:sldMkLst>
          <pc:docMk/>
          <pc:sldMk cId="0" sldId="259"/>
        </pc:sldMkLst>
        <pc:spChg chg="mod">
          <ac:chgData name="Rebecca Archer" userId="875b7c4b-81cc-40f3-8e2b-59e8ba6b3088" providerId="ADAL" clId="{6FA7BD9D-9024-4C7A-9249-04DEA7FF28DB}" dt="2023-10-11T18:46:55.086" v="67" actId="20577"/>
          <ac:spMkLst>
            <pc:docMk/>
            <pc:sldMk cId="0" sldId="259"/>
            <ac:spMk id="3" creationId="{00000000-0000-0000-0000-000000000000}"/>
          </ac:spMkLst>
        </pc:spChg>
      </pc:sldChg>
      <pc:sldChg chg="modSp mod">
        <pc:chgData name="Rebecca Archer" userId="875b7c4b-81cc-40f3-8e2b-59e8ba6b3088" providerId="ADAL" clId="{6FA7BD9D-9024-4C7A-9249-04DEA7FF28DB}" dt="2023-10-11T18:47:27.644" v="70" actId="14100"/>
        <pc:sldMkLst>
          <pc:docMk/>
          <pc:sldMk cId="0" sldId="260"/>
        </pc:sldMkLst>
        <pc:spChg chg="mod">
          <ac:chgData name="Rebecca Archer" userId="875b7c4b-81cc-40f3-8e2b-59e8ba6b3088" providerId="ADAL" clId="{6FA7BD9D-9024-4C7A-9249-04DEA7FF28DB}" dt="2023-10-11T18:47:27.644" v="70" actId="14100"/>
          <ac:spMkLst>
            <pc:docMk/>
            <pc:sldMk cId="0" sldId="260"/>
            <ac:spMk id="3" creationId="{00000000-0000-0000-0000-000000000000}"/>
          </ac:spMkLst>
        </pc:spChg>
      </pc:sldChg>
      <pc:sldChg chg="modSp mod">
        <pc:chgData name="Rebecca Archer" userId="875b7c4b-81cc-40f3-8e2b-59e8ba6b3088" providerId="ADAL" clId="{6FA7BD9D-9024-4C7A-9249-04DEA7FF28DB}" dt="2023-10-11T18:48:05.884" v="73" actId="14100"/>
        <pc:sldMkLst>
          <pc:docMk/>
          <pc:sldMk cId="0" sldId="262"/>
        </pc:sldMkLst>
        <pc:spChg chg="mod">
          <ac:chgData name="Rebecca Archer" userId="875b7c4b-81cc-40f3-8e2b-59e8ba6b3088" providerId="ADAL" clId="{6FA7BD9D-9024-4C7A-9249-04DEA7FF28DB}" dt="2023-10-11T18:48:05.884" v="73" actId="14100"/>
          <ac:spMkLst>
            <pc:docMk/>
            <pc:sldMk cId="0" sldId="262"/>
            <ac:spMk id="3" creationId="{00000000-0000-0000-0000-000000000000}"/>
          </ac:spMkLst>
        </pc:spChg>
      </pc:sldChg>
      <pc:sldChg chg="modSp mod">
        <pc:chgData name="Rebecca Archer" userId="875b7c4b-81cc-40f3-8e2b-59e8ba6b3088" providerId="ADAL" clId="{6FA7BD9D-9024-4C7A-9249-04DEA7FF28DB}" dt="2023-10-11T18:48:32.183" v="74" actId="255"/>
        <pc:sldMkLst>
          <pc:docMk/>
          <pc:sldMk cId="0" sldId="265"/>
        </pc:sldMkLst>
        <pc:spChg chg="mod">
          <ac:chgData name="Rebecca Archer" userId="875b7c4b-81cc-40f3-8e2b-59e8ba6b3088" providerId="ADAL" clId="{6FA7BD9D-9024-4C7A-9249-04DEA7FF28DB}" dt="2023-10-11T18:48:32.183" v="74" actId="255"/>
          <ac:spMkLst>
            <pc:docMk/>
            <pc:sldMk cId="0" sldId="265"/>
            <ac:spMk id="3" creationId="{00000000-0000-0000-0000-000000000000}"/>
          </ac:spMkLst>
        </pc:spChg>
      </pc:sldChg>
      <pc:sldChg chg="addSp delSp modSp mod">
        <pc:chgData name="Rebecca Archer" userId="875b7c4b-81cc-40f3-8e2b-59e8ba6b3088" providerId="ADAL" clId="{6FA7BD9D-9024-4C7A-9249-04DEA7FF28DB}" dt="2023-10-11T18:45:21.023" v="3" actId="1076"/>
        <pc:sldMkLst>
          <pc:docMk/>
          <pc:sldMk cId="0" sldId="280"/>
        </pc:sldMkLst>
        <pc:spChg chg="del">
          <ac:chgData name="Rebecca Archer" userId="875b7c4b-81cc-40f3-8e2b-59e8ba6b3088" providerId="ADAL" clId="{6FA7BD9D-9024-4C7A-9249-04DEA7FF28DB}" dt="2023-10-11T18:44:47.676" v="0" actId="478"/>
          <ac:spMkLst>
            <pc:docMk/>
            <pc:sldMk cId="0" sldId="280"/>
            <ac:spMk id="5" creationId="{00000000-0000-0000-0000-000000000000}"/>
          </ac:spMkLst>
        </pc:spChg>
        <pc:picChg chg="add mod">
          <ac:chgData name="Rebecca Archer" userId="875b7c4b-81cc-40f3-8e2b-59e8ba6b3088" providerId="ADAL" clId="{6FA7BD9D-9024-4C7A-9249-04DEA7FF28DB}" dt="2023-10-11T18:45:21.023" v="3" actId="1076"/>
          <ac:picMkLst>
            <pc:docMk/>
            <pc:sldMk cId="0" sldId="280"/>
            <ac:picMk id="7" creationId="{603DB320-21B1-2EC1-B822-0F32597CBEC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525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4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0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1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1" y="6857996"/>
                </a:lnTo>
                <a:lnTo>
                  <a:pt x="3006851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1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4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9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4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0"/>
            <a:ext cx="843280" cy="5666740"/>
          </a:xfrm>
          <a:custGeom>
            <a:avLst/>
            <a:gdLst/>
            <a:ahLst/>
            <a:cxnLst/>
            <a:rect l="l" t="t" r="r" b="b"/>
            <a:pathLst>
              <a:path w="843280" h="5666740">
                <a:moveTo>
                  <a:pt x="842772" y="0"/>
                </a:moveTo>
                <a:lnTo>
                  <a:pt x="0" y="0"/>
                </a:lnTo>
                <a:lnTo>
                  <a:pt x="0" y="5666232"/>
                </a:lnTo>
                <a:lnTo>
                  <a:pt x="842772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443484" y="4219954"/>
            <a:ext cx="1799843" cy="25435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99643" y="71627"/>
            <a:ext cx="1725168" cy="17434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796288" y="2326970"/>
            <a:ext cx="8599423" cy="16719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525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4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0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1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1" y="6857996"/>
                </a:lnTo>
                <a:lnTo>
                  <a:pt x="3006851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1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4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9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4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7"/>
                </a:lnTo>
                <a:lnTo>
                  <a:pt x="448056" y="2845307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42357" y="626440"/>
            <a:ext cx="211582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4791" y="1109182"/>
            <a:ext cx="10956925" cy="378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www.stgeorgesderby.srscmat.co.uk/curriculum/phonics-reading-and-maths-schem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hyperlink" Target="https://ictgames.com/tablesTennis/mobile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www.stgeorgesderby.srscmat.co.uk/curriculum/maths-schemes/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timestables.co.uk/multiplication-tables-check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4861" y="2106606"/>
            <a:ext cx="10210800" cy="25058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8255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90C225"/>
                </a:solidFill>
                <a:latin typeface="Trebuchet MS"/>
                <a:cs typeface="Trebuchet MS"/>
              </a:rPr>
              <a:t>St </a:t>
            </a:r>
            <a:r>
              <a:rPr sz="5400" spc="-50" dirty="0">
                <a:solidFill>
                  <a:srgbClr val="90C225"/>
                </a:solidFill>
                <a:latin typeface="Trebuchet MS"/>
                <a:cs typeface="Trebuchet MS"/>
              </a:rPr>
              <a:t>George’s</a:t>
            </a:r>
            <a:r>
              <a:rPr lang="en-GB" sz="5400" spc="-50" dirty="0">
                <a:solidFill>
                  <a:srgbClr val="90C225"/>
                </a:solidFill>
                <a:latin typeface="Trebuchet MS"/>
                <a:cs typeface="Trebuchet MS"/>
              </a:rPr>
              <a:t> Y4 Multiplication Tables Check (MTC) </a:t>
            </a:r>
            <a:endParaRPr sz="5400" dirty="0">
              <a:latin typeface="Trebuchet MS"/>
              <a:cs typeface="Trebuchet MS"/>
            </a:endParaRPr>
          </a:p>
          <a:p>
            <a:pPr marR="5080">
              <a:lnSpc>
                <a:spcPct val="100000"/>
              </a:lnSpc>
              <a:spcBef>
                <a:spcPts val="5"/>
              </a:spcBef>
            </a:pPr>
            <a:r>
              <a:rPr sz="5400" spc="-50" dirty="0">
                <a:solidFill>
                  <a:srgbClr val="90C225"/>
                </a:solidFill>
                <a:latin typeface="Trebuchet MS"/>
                <a:cs typeface="Trebuchet MS"/>
              </a:rPr>
              <a:t>Parent </a:t>
            </a:r>
            <a:r>
              <a:rPr sz="5400" spc="-35" dirty="0">
                <a:solidFill>
                  <a:srgbClr val="90C225"/>
                </a:solidFill>
                <a:latin typeface="Trebuchet MS"/>
                <a:cs typeface="Trebuchet MS"/>
              </a:rPr>
              <a:t>Workshop</a:t>
            </a:r>
            <a:endParaRPr sz="54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81800" y="6292981"/>
            <a:ext cx="49256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6FC0"/>
                </a:solidFill>
                <a:latin typeface="Trebuchet MS"/>
                <a:cs typeface="Trebuchet MS"/>
              </a:rPr>
              <a:t>Faith, </a:t>
            </a:r>
            <a:r>
              <a:rPr sz="1800" spc="-15" dirty="0">
                <a:solidFill>
                  <a:srgbClr val="006FC0"/>
                </a:solidFill>
                <a:latin typeface="Trebuchet MS"/>
                <a:cs typeface="Trebuchet MS"/>
              </a:rPr>
              <a:t>Respect, </a:t>
            </a:r>
            <a:r>
              <a:rPr sz="1800" spc="-5" dirty="0">
                <a:solidFill>
                  <a:srgbClr val="006FC0"/>
                </a:solidFill>
                <a:latin typeface="Trebuchet MS"/>
                <a:cs typeface="Trebuchet MS"/>
              </a:rPr>
              <a:t>Service, </a:t>
            </a:r>
            <a:r>
              <a:rPr sz="1800" spc="-10" dirty="0">
                <a:solidFill>
                  <a:srgbClr val="006FC0"/>
                </a:solidFill>
                <a:latin typeface="Trebuchet MS"/>
                <a:cs typeface="Trebuchet MS"/>
              </a:rPr>
              <a:t>Kindness,</a:t>
            </a:r>
            <a:r>
              <a:rPr sz="1800" spc="2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006FC0"/>
                </a:solidFill>
                <a:latin typeface="Trebuchet MS"/>
                <a:cs typeface="Trebuchet MS"/>
              </a:rPr>
              <a:t>Perseverance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695688" y="64007"/>
            <a:ext cx="2496311" cy="2590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40864" y="152844"/>
            <a:ext cx="2077212" cy="22006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6156198" y="-54979"/>
            <a:ext cx="1617728" cy="23368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13521" y="4653143"/>
            <a:ext cx="2218327" cy="16855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202423" y="3799154"/>
            <a:ext cx="2142744" cy="214274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0227" y="1338072"/>
            <a:ext cx="10735056" cy="36393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4280B2-0A84-83C9-2C59-50347CA1F8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428" y="0"/>
            <a:ext cx="97971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068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7050" y="629158"/>
            <a:ext cx="381507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How </a:t>
            </a:r>
            <a:r>
              <a:rPr sz="3600" dirty="0"/>
              <a:t>can </a:t>
            </a:r>
            <a:r>
              <a:rPr sz="3600" spc="-5" dirty="0"/>
              <a:t>you</a:t>
            </a:r>
            <a:r>
              <a:rPr sz="3600" spc="-100" dirty="0"/>
              <a:t> </a:t>
            </a:r>
            <a:r>
              <a:rPr sz="3600" spc="-5" dirty="0"/>
              <a:t>help?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56310" y="2061210"/>
            <a:ext cx="8342630" cy="340285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Parental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guide (Demonstration after the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presentation).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Visit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the school website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–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Children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Maths</a:t>
            </a:r>
            <a:endParaRPr sz="1800" dirty="0">
              <a:latin typeface="Trebuchet MS"/>
              <a:cs typeface="Trebuchet MS"/>
            </a:endParaRPr>
          </a:p>
          <a:p>
            <a:pPr marL="355600" marR="17780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  <a:hlinkClick r:id="rId2"/>
              </a:rPr>
              <a:t>	</a:t>
            </a:r>
            <a:r>
              <a:rPr sz="1800" u="heavy" spc="-10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Trebuchet MS"/>
                <a:cs typeface="Trebuchet MS"/>
                <a:hlinkClick r:id="rId2"/>
              </a:rPr>
              <a:t>https://www.stgeorgesderby.srscmat.co.uk/curriculum/phonics-reading-and- </a:t>
            </a:r>
            <a:r>
              <a:rPr sz="1800" spc="-10" dirty="0">
                <a:solidFill>
                  <a:srgbClr val="99C93B"/>
                </a:solidFill>
                <a:latin typeface="Trebuchet MS"/>
                <a:cs typeface="Trebuchet MS"/>
              </a:rPr>
              <a:t> </a:t>
            </a:r>
            <a:r>
              <a:rPr sz="1800" u="heavy" spc="-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Trebuchet MS"/>
                <a:cs typeface="Trebuchet MS"/>
                <a:hlinkClick r:id="rId2"/>
              </a:rPr>
              <a:t>maths-schemes/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Daily practise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–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little and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often.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Make use of the apps and programmes school provides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(TTrockstars).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Make it </a:t>
            </a:r>
            <a:r>
              <a:rPr lang="en-GB" sz="1800" spc="-5" dirty="0">
                <a:solidFill>
                  <a:srgbClr val="404040"/>
                </a:solidFill>
                <a:latin typeface="Trebuchet MS"/>
                <a:cs typeface="Trebuchet MS"/>
              </a:rPr>
              <a:t>fun!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– </a:t>
            </a:r>
            <a:r>
              <a:rPr lang="en-GB" sz="1800" dirty="0">
                <a:solidFill>
                  <a:srgbClr val="404040"/>
                </a:solidFill>
                <a:latin typeface="Trebuchet MS"/>
                <a:cs typeface="Trebuchet MS"/>
              </a:rPr>
              <a:t>play games, sing songs, flashcards. </a:t>
            </a:r>
            <a:endParaRPr sz="1800" dirty="0">
              <a:latin typeface="Trebuchet MS"/>
              <a:cs typeface="Trebuchet MS"/>
            </a:endParaRPr>
          </a:p>
          <a:p>
            <a:pPr marL="355600" marR="5080" indent="-3429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All the strategies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shown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are used to build up fluency and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get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pupils to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point  where they can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recall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all the times tables facts (12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x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12).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65125" y="5901705"/>
            <a:ext cx="1200888" cy="8198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396728" y="131063"/>
            <a:ext cx="1036320" cy="10774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7050" y="629158"/>
            <a:ext cx="381507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How </a:t>
            </a:r>
            <a:r>
              <a:rPr sz="3600" dirty="0"/>
              <a:t>can </a:t>
            </a:r>
            <a:r>
              <a:rPr sz="3600" spc="-5" dirty="0"/>
              <a:t>you</a:t>
            </a:r>
            <a:r>
              <a:rPr sz="3600" spc="-100" dirty="0"/>
              <a:t> </a:t>
            </a:r>
            <a:r>
              <a:rPr sz="3600" spc="-5" dirty="0"/>
              <a:t>help?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56310" y="2061210"/>
            <a:ext cx="8141334" cy="338391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Ensure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pupils practise being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flexible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with their</a:t>
            </a:r>
            <a:r>
              <a:rPr sz="1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facts.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Skip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count backwards and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forwards.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Start from different points in the times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tables.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Mix in related division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facts.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70" dirty="0">
                <a:solidFill>
                  <a:srgbClr val="404040"/>
                </a:solidFill>
                <a:latin typeface="Trebuchet MS"/>
                <a:cs typeface="Trebuchet MS"/>
              </a:rPr>
              <a:t>You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could use flash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cards.</a:t>
            </a:r>
            <a:endParaRPr sz="1800">
              <a:latin typeface="Trebuchet MS"/>
              <a:cs typeface="Trebuchet MS"/>
            </a:endParaRPr>
          </a:p>
          <a:p>
            <a:pPr marL="355600" marR="55880" indent="-3429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Vary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the activities they use to practise.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This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will help keep it fresh and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will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help ensure they develop number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sentence.</a:t>
            </a:r>
            <a:endParaRPr sz="1800">
              <a:latin typeface="Trebuchet MS"/>
              <a:cs typeface="Trebuchet MS"/>
            </a:endParaRPr>
          </a:p>
          <a:p>
            <a:pPr marL="355600" marR="5080" indent="-3429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Ask your child about Maths lessons, about what they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are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studying and about  their weekly times tables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assessment.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60" dirty="0"/>
              <a:t>Tricky</a:t>
            </a:r>
            <a:r>
              <a:rPr spc="-65" dirty="0"/>
              <a:t> </a:t>
            </a:r>
            <a:r>
              <a:rPr dirty="0"/>
              <a:t>facts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pc="-5" dirty="0"/>
              <a:t>Pupils </a:t>
            </a:r>
            <a:r>
              <a:rPr dirty="0"/>
              <a:t>will </a:t>
            </a:r>
            <a:r>
              <a:rPr spc="-5" dirty="0"/>
              <a:t>often struggle on </a:t>
            </a:r>
            <a:r>
              <a:rPr dirty="0"/>
              <a:t>a </a:t>
            </a:r>
            <a:r>
              <a:rPr spc="-5" dirty="0"/>
              <a:t>few</a:t>
            </a:r>
            <a:r>
              <a:rPr spc="-45" dirty="0"/>
              <a:t> </a:t>
            </a:r>
            <a:r>
              <a:rPr spc="-10" dirty="0"/>
              <a:t>facts.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24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pc="-75" dirty="0"/>
              <a:t>You </a:t>
            </a:r>
            <a:r>
              <a:rPr spc="-5" dirty="0"/>
              <a:t>can use </a:t>
            </a:r>
            <a:r>
              <a:rPr spc="-25" dirty="0"/>
              <a:t>TTrockstars </a:t>
            </a:r>
            <a:r>
              <a:rPr spc="-5" dirty="0"/>
              <a:t>to help spot the facts they are </a:t>
            </a:r>
            <a:r>
              <a:rPr spc="-10" dirty="0"/>
              <a:t>regularly </a:t>
            </a:r>
            <a:r>
              <a:rPr spc="-5" dirty="0"/>
              <a:t>getting</a:t>
            </a:r>
            <a:r>
              <a:rPr spc="105" dirty="0"/>
              <a:t> </a:t>
            </a:r>
            <a:r>
              <a:rPr spc="-10" dirty="0"/>
              <a:t>wrong.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pc="-5" dirty="0"/>
              <a:t>Display these facts </a:t>
            </a:r>
            <a:r>
              <a:rPr spc="-10" dirty="0"/>
              <a:t>around </a:t>
            </a:r>
            <a:r>
              <a:rPr spc="-5" dirty="0"/>
              <a:t>the house (fridge, bedroom, living</a:t>
            </a:r>
            <a:r>
              <a:rPr spc="15" dirty="0"/>
              <a:t> </a:t>
            </a:r>
            <a:r>
              <a:rPr spc="-10" dirty="0"/>
              <a:t>room).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pc="-20" dirty="0"/>
              <a:t>Revise </a:t>
            </a:r>
            <a:r>
              <a:rPr spc="-5" dirty="0"/>
              <a:t>that fact as regularly as possible over the period of </a:t>
            </a:r>
            <a:r>
              <a:rPr dirty="0"/>
              <a:t>a few </a:t>
            </a:r>
            <a:r>
              <a:rPr spc="-5" dirty="0"/>
              <a:t>weeks.</a:t>
            </a:r>
            <a:endParaRPr sz="145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pc="-5" dirty="0"/>
              <a:t>Intensive focus on one fact </a:t>
            </a:r>
            <a:r>
              <a:rPr dirty="0"/>
              <a:t>will </a:t>
            </a:r>
            <a:r>
              <a:rPr spc="-5" dirty="0"/>
              <a:t>help it stick in their memories. E.g. ask on the </a:t>
            </a:r>
            <a:r>
              <a:rPr dirty="0"/>
              <a:t>way </a:t>
            </a:r>
            <a:r>
              <a:rPr spc="-5" dirty="0"/>
              <a:t>to and from school,  before </a:t>
            </a:r>
            <a:r>
              <a:rPr spc="-40" dirty="0"/>
              <a:t>dinner, </a:t>
            </a:r>
            <a:r>
              <a:rPr spc="-10" dirty="0"/>
              <a:t>after </a:t>
            </a:r>
            <a:r>
              <a:rPr dirty="0"/>
              <a:t>brushing </a:t>
            </a:r>
            <a:r>
              <a:rPr spc="-5" dirty="0"/>
              <a:t>teeth, waiting to cross the road</a:t>
            </a:r>
            <a:r>
              <a:rPr spc="45" dirty="0"/>
              <a:t> </a:t>
            </a:r>
            <a:r>
              <a:rPr spc="-5" dirty="0"/>
              <a:t>etc.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pc="-5" dirty="0"/>
              <a:t>When they get more confident revisit it less regularly but don’t forget about</a:t>
            </a:r>
            <a:r>
              <a:rPr spc="10" dirty="0"/>
              <a:t> </a:t>
            </a:r>
            <a:r>
              <a:rPr spc="-5" dirty="0"/>
              <a:t>it.</a:t>
            </a:r>
            <a:endParaRPr sz="1450">
              <a:latin typeface="Arial"/>
              <a:cs typeface="Arial"/>
            </a:endParaRPr>
          </a:p>
          <a:p>
            <a:pPr marL="354965" marR="83820" indent="-342900">
              <a:lnSpc>
                <a:spcPct val="100000"/>
              </a:lnSpc>
              <a:spcBef>
                <a:spcPts val="1010"/>
              </a:spcBef>
              <a:tabLst>
                <a:tab pos="354965" algn="l"/>
                <a:tab pos="829627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pc="-70" dirty="0"/>
              <a:t>You </a:t>
            </a:r>
            <a:r>
              <a:rPr spc="-5" dirty="0"/>
              <a:t>can also help them create </a:t>
            </a:r>
            <a:r>
              <a:rPr dirty="0"/>
              <a:t>a rhyme </a:t>
            </a:r>
            <a:r>
              <a:rPr spc="-5" dirty="0"/>
              <a:t>or saying to help them</a:t>
            </a:r>
            <a:r>
              <a:rPr spc="140" dirty="0"/>
              <a:t> </a:t>
            </a:r>
            <a:r>
              <a:rPr spc="-5" dirty="0"/>
              <a:t>remember</a:t>
            </a:r>
            <a:r>
              <a:rPr spc="10" dirty="0"/>
              <a:t> </a:t>
            </a:r>
            <a:r>
              <a:rPr spc="-5" dirty="0"/>
              <a:t>it.	</a:t>
            </a:r>
            <a:r>
              <a:rPr dirty="0">
                <a:solidFill>
                  <a:srgbClr val="FF0000"/>
                </a:solidFill>
              </a:rPr>
              <a:t>I </a:t>
            </a:r>
            <a:r>
              <a:rPr spc="-5" dirty="0">
                <a:solidFill>
                  <a:srgbClr val="FF0000"/>
                </a:solidFill>
              </a:rPr>
              <a:t>ate and </a:t>
            </a:r>
            <a:r>
              <a:rPr dirty="0">
                <a:solidFill>
                  <a:srgbClr val="FF0000"/>
                </a:solidFill>
              </a:rPr>
              <a:t>I </a:t>
            </a:r>
            <a:r>
              <a:rPr spc="-5" dirty="0">
                <a:solidFill>
                  <a:srgbClr val="FF0000"/>
                </a:solidFill>
              </a:rPr>
              <a:t>ate until </a:t>
            </a:r>
            <a:r>
              <a:rPr dirty="0">
                <a:solidFill>
                  <a:srgbClr val="FF0000"/>
                </a:solidFill>
              </a:rPr>
              <a:t>I</a:t>
            </a:r>
            <a:r>
              <a:rPr spc="-9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was  </a:t>
            </a:r>
            <a:r>
              <a:rPr spc="-5" dirty="0">
                <a:solidFill>
                  <a:srgbClr val="FF0000"/>
                </a:solidFill>
              </a:rPr>
              <a:t>sick on the floor </a:t>
            </a:r>
            <a:r>
              <a:rPr dirty="0">
                <a:solidFill>
                  <a:srgbClr val="FF0000"/>
                </a:solidFill>
              </a:rPr>
              <a:t>( 8 x 8 </a:t>
            </a:r>
            <a:r>
              <a:rPr spc="-5" dirty="0">
                <a:solidFill>
                  <a:srgbClr val="FF0000"/>
                </a:solidFill>
              </a:rPr>
              <a:t>is</a:t>
            </a:r>
            <a:r>
              <a:rPr spc="-4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64)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  <a:tab pos="337121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pc="-5" dirty="0">
                <a:solidFill>
                  <a:srgbClr val="FF0000"/>
                </a:solidFill>
              </a:rPr>
              <a:t>5678 Consecutive</a:t>
            </a:r>
            <a:r>
              <a:rPr spc="4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numbers</a:t>
            </a:r>
            <a:r>
              <a:rPr spc="1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-	</a:t>
            </a:r>
            <a:r>
              <a:rPr spc="-5" dirty="0">
                <a:solidFill>
                  <a:srgbClr val="FF0000"/>
                </a:solidFill>
              </a:rPr>
              <a:t>56 </a:t>
            </a:r>
            <a:r>
              <a:rPr dirty="0">
                <a:solidFill>
                  <a:srgbClr val="FF0000"/>
                </a:solidFill>
              </a:rPr>
              <a:t>= 7 x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8</a:t>
            </a:r>
            <a:endParaRPr sz="14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396728" y="131063"/>
            <a:ext cx="1036320" cy="10774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249D9-4F47-0888-ECBD-2B241AABD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26440"/>
            <a:ext cx="8534400" cy="984885"/>
          </a:xfrm>
        </p:spPr>
        <p:txBody>
          <a:bodyPr/>
          <a:lstStyle/>
          <a:p>
            <a:r>
              <a:rPr lang="en-GB" dirty="0"/>
              <a:t>Heat Maps for each individual pupil will be shared at Parents Evening.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7E885E3-351D-3C5D-F378-8415C5E97A4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219200" y="1611325"/>
            <a:ext cx="9753600" cy="5424703"/>
          </a:xfrm>
        </p:spPr>
      </p:pic>
    </p:spTree>
    <p:extLst>
      <p:ext uri="{BB962C8B-B14F-4D97-AF65-F5344CB8AC3E}">
        <p14:creationId xmlns:p14="http://schemas.microsoft.com/office/powerpoint/2010/main" val="3306771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818959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u="heavy" spc="-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hlinkClick r:id="rId2"/>
              </a:rPr>
              <a:t>https://ict</a:t>
            </a:r>
            <a:r>
              <a:rPr sz="3600" u="heavy" spc="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hlinkClick r:id="rId2"/>
              </a:rPr>
              <a:t>g</a:t>
            </a:r>
            <a:r>
              <a:rPr sz="3600" u="heavy" spc="-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hlinkClick r:id="rId2"/>
              </a:rPr>
              <a:t>am</a:t>
            </a:r>
            <a:r>
              <a:rPr sz="3600" u="heavy" spc="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hlinkClick r:id="rId2"/>
              </a:rPr>
              <a:t>e</a:t>
            </a:r>
            <a:r>
              <a:rPr sz="3600" u="heavy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hlinkClick r:id="rId2"/>
              </a:rPr>
              <a:t>s.com/tables</a:t>
            </a:r>
            <a:r>
              <a:rPr sz="3600" u="heavy" spc="-450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hlinkClick r:id="rId2"/>
              </a:rPr>
              <a:t>T</a:t>
            </a:r>
            <a:r>
              <a:rPr sz="3600" u="heavy" spc="-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hlinkClick r:id="rId2"/>
              </a:rPr>
              <a:t>en</a:t>
            </a:r>
            <a:r>
              <a:rPr sz="3600" u="heavy" spc="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hlinkClick r:id="rId2"/>
              </a:rPr>
              <a:t>n</a:t>
            </a:r>
            <a:r>
              <a:rPr sz="3600" u="heavy" spc="-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hlinkClick r:id="rId2"/>
              </a:rPr>
              <a:t>is/mo </a:t>
            </a:r>
            <a:r>
              <a:rPr sz="3600" spc="-5" dirty="0">
                <a:solidFill>
                  <a:srgbClr val="99C93B"/>
                </a:solidFill>
              </a:rPr>
              <a:t> </a:t>
            </a:r>
            <a:r>
              <a:rPr sz="3600" u="heavy" spc="-5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hlinkClick r:id="rId2"/>
              </a:rPr>
              <a:t>bile/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2551176" y="1577339"/>
            <a:ext cx="6745223" cy="45994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396728" y="131063"/>
            <a:ext cx="1036320" cy="10774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8FE63-1AB2-D880-DBB6-0ACDE1FBC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4247"/>
            <a:ext cx="10820400" cy="1969770"/>
          </a:xfrm>
        </p:spPr>
        <p:txBody>
          <a:bodyPr/>
          <a:lstStyle/>
          <a:p>
            <a:r>
              <a:rPr lang="en-GB" dirty="0"/>
              <a:t>Website- </a:t>
            </a:r>
            <a:r>
              <a:rPr lang="en-GB" dirty="0">
                <a:hlinkClick r:id="rId2"/>
              </a:rPr>
              <a:t>https://www.stgeorgesderby.srscmat.co.uk/curriculum/maths-schemes/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31E7E9-37E3-BEFC-DFC9-994C1B0A8D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1676400"/>
            <a:ext cx="7972425" cy="4389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2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86961" y="629158"/>
            <a:ext cx="21812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Qu</a:t>
            </a:r>
            <a:r>
              <a:rPr sz="3600" spc="5" dirty="0"/>
              <a:t>e</a:t>
            </a:r>
            <a:r>
              <a:rPr sz="3600" dirty="0"/>
              <a:t>stions?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736217" y="3306521"/>
            <a:ext cx="6478270" cy="24060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105"/>
              </a:spcBef>
            </a:pPr>
            <a:r>
              <a:rPr sz="4100" dirty="0">
                <a:solidFill>
                  <a:srgbClr val="404040"/>
                </a:solidFill>
                <a:latin typeface="Trebuchet MS"/>
                <a:cs typeface="Trebuchet MS"/>
              </a:rPr>
              <a:t>Thank</a:t>
            </a:r>
            <a:r>
              <a:rPr sz="41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4100" spc="-5" dirty="0">
                <a:solidFill>
                  <a:srgbClr val="404040"/>
                </a:solidFill>
                <a:latin typeface="Trebuchet MS"/>
                <a:cs typeface="Trebuchet MS"/>
              </a:rPr>
              <a:t>you</a:t>
            </a:r>
            <a:endParaRPr sz="4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5100">
              <a:latin typeface="Trebuchet MS"/>
              <a:cs typeface="Trebuchet MS"/>
            </a:endParaRPr>
          </a:p>
          <a:p>
            <a:pPr marL="12700" marR="5080" algn="ctr">
              <a:lnSpc>
                <a:spcPct val="80000"/>
              </a:lnSpc>
            </a:pPr>
            <a:r>
              <a:rPr sz="4100" dirty="0">
                <a:solidFill>
                  <a:srgbClr val="404040"/>
                </a:solidFill>
                <a:latin typeface="Trebuchet MS"/>
                <a:cs typeface="Trebuchet MS"/>
              </a:rPr>
              <a:t>Feedback </a:t>
            </a:r>
            <a:r>
              <a:rPr sz="4100" spc="-5" dirty="0">
                <a:solidFill>
                  <a:srgbClr val="404040"/>
                </a:solidFill>
                <a:latin typeface="Trebuchet MS"/>
                <a:cs typeface="Trebuchet MS"/>
              </a:rPr>
              <a:t>welcome </a:t>
            </a:r>
            <a:r>
              <a:rPr sz="4100" dirty="0">
                <a:solidFill>
                  <a:srgbClr val="404040"/>
                </a:solidFill>
                <a:latin typeface="Trebuchet MS"/>
                <a:cs typeface="Trebuchet MS"/>
              </a:rPr>
              <a:t>–</a:t>
            </a:r>
            <a:r>
              <a:rPr sz="41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4100" spc="-5" dirty="0">
                <a:solidFill>
                  <a:srgbClr val="404040"/>
                </a:solidFill>
                <a:latin typeface="Trebuchet MS"/>
                <a:cs typeface="Trebuchet MS"/>
              </a:rPr>
              <a:t>please  </a:t>
            </a:r>
            <a:r>
              <a:rPr sz="4100" dirty="0">
                <a:solidFill>
                  <a:srgbClr val="404040"/>
                </a:solidFill>
                <a:latin typeface="Trebuchet MS"/>
                <a:cs typeface="Trebuchet MS"/>
              </a:rPr>
              <a:t>complete </a:t>
            </a:r>
            <a:r>
              <a:rPr sz="4100" spc="-5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sz="4100" dirty="0">
                <a:solidFill>
                  <a:srgbClr val="404040"/>
                </a:solidFill>
                <a:latin typeface="Trebuchet MS"/>
                <a:cs typeface="Trebuchet MS"/>
              </a:rPr>
              <a:t>short</a:t>
            </a:r>
            <a:r>
              <a:rPr sz="4100" spc="-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4100" spc="-75" dirty="0">
                <a:solidFill>
                  <a:srgbClr val="404040"/>
                </a:solidFill>
                <a:latin typeface="Trebuchet MS"/>
                <a:cs typeface="Trebuchet MS"/>
              </a:rPr>
              <a:t>survey.</a:t>
            </a:r>
            <a:endParaRPr sz="41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396728" y="131063"/>
            <a:ext cx="1036320" cy="10774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0767" y="457101"/>
            <a:ext cx="4152900" cy="405242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1321" y="629158"/>
            <a:ext cx="990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Aims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56310" y="2462529"/>
            <a:ext cx="5006340" cy="283464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National expectations and wider</a:t>
            </a:r>
            <a:r>
              <a:rPr sz="1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importance.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Year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4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times tables</a:t>
            </a:r>
            <a:r>
              <a:rPr sz="18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check.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Cognitive Load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Theory.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teaching approach at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school.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Supporting pupils at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home.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Useful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resources.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Questions.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396728" y="131063"/>
            <a:ext cx="1601724" cy="16642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28722" y="629158"/>
            <a:ext cx="44945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National</a:t>
            </a:r>
            <a:r>
              <a:rPr sz="3600" spc="-65" dirty="0"/>
              <a:t> </a:t>
            </a:r>
            <a:r>
              <a:rPr sz="3600" spc="-5" dirty="0"/>
              <a:t>Expectations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1178052" y="1588008"/>
            <a:ext cx="9034272" cy="49438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396728" y="131063"/>
            <a:ext cx="1601724" cy="16642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78422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The </a:t>
            </a:r>
            <a:r>
              <a:rPr sz="3600" spc="-5" dirty="0"/>
              <a:t>Multiplication </a:t>
            </a:r>
            <a:r>
              <a:rPr sz="3600" spc="-80" dirty="0"/>
              <a:t>Tables </a:t>
            </a:r>
            <a:r>
              <a:rPr sz="3600" spc="-5" dirty="0"/>
              <a:t>Check</a:t>
            </a:r>
            <a:r>
              <a:rPr sz="3600" spc="-80" dirty="0"/>
              <a:t> </a:t>
            </a:r>
            <a:r>
              <a:rPr sz="3600" spc="-5" dirty="0"/>
              <a:t>(MTC)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56310" y="2160523"/>
            <a:ext cx="8369934" cy="404995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55600" marR="266065" indent="-342900">
              <a:lnSpc>
                <a:spcPts val="1939"/>
              </a:lnSpc>
              <a:spcBef>
                <a:spcPts val="345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Multiplication 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Tables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Check (MTC) has been administered to children in  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Year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4,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from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Monday </a:t>
            </a:r>
            <a:r>
              <a:rPr lang="en-GB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2nd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June </a:t>
            </a:r>
            <a:r>
              <a:rPr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202</a:t>
            </a:r>
            <a:r>
              <a:rPr lang="en-US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5</a:t>
            </a:r>
            <a:r>
              <a:rPr lang="en-GB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GB" sz="1800" spc="-5" dirty="0">
                <a:solidFill>
                  <a:srgbClr val="404040"/>
                </a:solidFill>
                <a:latin typeface="Trebuchet MS"/>
                <a:cs typeface="Trebuchet MS"/>
              </a:rPr>
              <a:t>to the </a:t>
            </a:r>
            <a:r>
              <a:rPr lang="en-GB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16th</a:t>
            </a:r>
            <a:r>
              <a:rPr lang="en-GB" sz="1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GB" sz="1800" spc="-5" dirty="0">
                <a:solidFill>
                  <a:srgbClr val="404040"/>
                </a:solidFill>
                <a:latin typeface="Trebuchet MS"/>
                <a:cs typeface="Trebuchet MS"/>
              </a:rPr>
              <a:t>June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. It is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statutory assessment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for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most  pupils.</a:t>
            </a:r>
            <a:endParaRPr sz="1800" dirty="0">
              <a:latin typeface="Trebuchet MS"/>
              <a:cs typeface="Trebuchet MS"/>
            </a:endParaRPr>
          </a:p>
          <a:p>
            <a:pPr marL="355600" marR="5080" indent="-342900">
              <a:lnSpc>
                <a:spcPts val="1939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purpose of the MTC is to determine whether 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Year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4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pupils can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recall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their  multiplication tables up to 12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x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12 fluently as outlined in the National  Curriculum.</a:t>
            </a:r>
            <a:endParaRPr sz="1800" dirty="0">
              <a:latin typeface="Trebuchet MS"/>
              <a:cs typeface="Trebuchet MS"/>
            </a:endParaRPr>
          </a:p>
          <a:p>
            <a:pPr marL="355600" marR="219075" indent="-342900">
              <a:lnSpc>
                <a:spcPct val="90000"/>
              </a:lnSpc>
              <a:spcBef>
                <a:spcPts val="980"/>
              </a:spcBef>
              <a:tabLst>
                <a:tab pos="423545" algn="l"/>
              </a:tabLst>
            </a:pPr>
            <a:r>
              <a:rPr sz="1450" spc="240" dirty="0">
                <a:solidFill>
                  <a:srgbClr val="90C225"/>
                </a:solidFill>
                <a:latin typeface="Arial"/>
                <a:cs typeface="Arial"/>
              </a:rPr>
              <a:t>	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Children will be tested using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computer,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where they will have to answer  multiplication questions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against a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clock.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test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will last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no longer than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5 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minutes; children will have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6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seconds to answer each question in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 series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of 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25.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The results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will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be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reported to the Department of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Education.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ts val="2055"/>
              </a:lnSpc>
              <a:spcBef>
                <a:spcPts val="780"/>
              </a:spcBef>
              <a:tabLst>
                <a:tab pos="354965" algn="l"/>
              </a:tabLst>
            </a:pPr>
            <a:r>
              <a:rPr sz="1450" spc="240" dirty="0">
                <a:solidFill>
                  <a:srgbClr val="90C225"/>
                </a:solidFill>
                <a:latin typeface="Arial"/>
                <a:cs typeface="Arial"/>
                <a:hlinkClick r:id="rId2"/>
              </a:rPr>
              <a:t>	</a:t>
            </a:r>
            <a:r>
              <a:rPr sz="1800" u="heavy" spc="-10" dirty="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latin typeface="Trebuchet MS"/>
                <a:cs typeface="Trebuchet MS"/>
                <a:hlinkClick r:id="rId2"/>
              </a:rPr>
              <a:t>https://www.timestables.co.uk/multiplication-tables-check/</a:t>
            </a:r>
            <a:r>
              <a:rPr sz="1800" spc="-5" dirty="0">
                <a:solidFill>
                  <a:srgbClr val="99C93B"/>
                </a:solidFill>
                <a:latin typeface="Trebuchet MS"/>
                <a:cs typeface="Trebuchet MS"/>
                <a:hlinkClick r:id="rId2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Practice</a:t>
            </a:r>
            <a:endParaRPr sz="1800" dirty="0">
              <a:latin typeface="Trebuchet MS"/>
              <a:cs typeface="Trebuchet MS"/>
            </a:endParaRPr>
          </a:p>
          <a:p>
            <a:pPr marL="355600">
              <a:lnSpc>
                <a:spcPts val="2055"/>
              </a:lnSpc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website.</a:t>
            </a:r>
            <a:endParaRPr lang="en-GB" sz="1800" spc="-5" dirty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marL="355600">
              <a:lnSpc>
                <a:spcPts val="2055"/>
              </a:lnSpc>
            </a:pPr>
            <a:r>
              <a:rPr lang="en-GB" spc="-5" dirty="0">
                <a:solidFill>
                  <a:srgbClr val="404040"/>
                </a:solidFill>
                <a:latin typeface="Trebuchet MS"/>
                <a:cs typeface="Trebuchet MS"/>
              </a:rPr>
              <a:t>Parents will be informed about results in end of school report.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396728" y="131063"/>
            <a:ext cx="1601724" cy="16642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66833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Why are times tables</a:t>
            </a:r>
            <a:r>
              <a:rPr sz="3600" spc="-60" dirty="0"/>
              <a:t> </a:t>
            </a:r>
            <a:r>
              <a:rPr sz="3600" spc="-5" dirty="0"/>
              <a:t>important?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56310" y="2061210"/>
            <a:ext cx="9640418" cy="4274888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800" spc="-2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Times </a:t>
            </a:r>
            <a:r>
              <a:rPr sz="28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tables knowledge underpins much of the </a:t>
            </a:r>
            <a:r>
              <a:rPr sz="280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primary </a:t>
            </a:r>
            <a:r>
              <a:rPr sz="28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Maths</a:t>
            </a:r>
            <a:r>
              <a:rPr sz="2800" spc="-2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curriculum.</a:t>
            </a:r>
            <a:endParaRPr sz="2800" dirty="0">
              <a:latin typeface="Comic Sans MS" panose="030F0702030302020204" pitchFamily="66" charset="0"/>
              <a:cs typeface="Trebuchet MS"/>
            </a:endParaRPr>
          </a:p>
          <a:p>
            <a:pPr marL="355600" marR="5080" indent="-3429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2800" spc="235" dirty="0">
                <a:solidFill>
                  <a:srgbClr val="90C225"/>
                </a:solidFill>
                <a:latin typeface="Comic Sans MS" panose="030F0702030302020204" pitchFamily="66" charset="0"/>
                <a:cs typeface="Arial"/>
              </a:rPr>
              <a:t>	</a:t>
            </a:r>
            <a:r>
              <a:rPr sz="28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Mastering times tables and having the ability to quickly </a:t>
            </a:r>
            <a:r>
              <a:rPr sz="280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recall </a:t>
            </a:r>
            <a:r>
              <a:rPr sz="28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known facts is </a:t>
            </a:r>
            <a:r>
              <a:rPr sz="280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a  </a:t>
            </a:r>
            <a:r>
              <a:rPr sz="28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necessary step to approaching more challenging </a:t>
            </a:r>
            <a:r>
              <a:rPr sz="2800" spc="-1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topics </a:t>
            </a:r>
            <a:r>
              <a:rPr sz="28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as they progress  </a:t>
            </a:r>
            <a:r>
              <a:rPr sz="2800" spc="-1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through</a:t>
            </a:r>
            <a:r>
              <a:rPr sz="2800" spc="1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school.</a:t>
            </a:r>
            <a:endParaRPr sz="2800" dirty="0">
              <a:latin typeface="Comic Sans MS" panose="030F0702030302020204" pitchFamily="66" charset="0"/>
              <a:cs typeface="Trebuchet MS"/>
            </a:endParaRPr>
          </a:p>
          <a:p>
            <a:pPr marL="355600" marR="568960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2800" spc="235" dirty="0">
                <a:solidFill>
                  <a:srgbClr val="90C225"/>
                </a:solidFill>
                <a:latin typeface="Comic Sans MS" panose="030F0702030302020204" pitchFamily="66" charset="0"/>
                <a:cs typeface="Arial"/>
              </a:rPr>
              <a:t>	</a:t>
            </a:r>
            <a:r>
              <a:rPr sz="28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In school, we use the findings of </a:t>
            </a:r>
            <a:r>
              <a:rPr sz="2800" spc="-1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John </a:t>
            </a:r>
            <a:r>
              <a:rPr sz="2800" spc="-2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Sweller’s </a:t>
            </a:r>
            <a:r>
              <a:rPr sz="28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Cognitive Load Theory to  inform our teaching</a:t>
            </a:r>
            <a:r>
              <a:rPr sz="2800" spc="1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practice.</a:t>
            </a:r>
            <a:endParaRPr sz="2800" dirty="0">
              <a:latin typeface="Comic Sans MS" panose="030F0702030302020204" pitchFamily="66" charset="0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396728" y="131063"/>
            <a:ext cx="1601724" cy="16642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8492" y="629158"/>
            <a:ext cx="66319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Cognitive Load and </a:t>
            </a:r>
            <a:r>
              <a:rPr sz="3600" spc="-35" dirty="0"/>
              <a:t>Times</a:t>
            </a:r>
            <a:r>
              <a:rPr sz="3600" spc="-114" dirty="0"/>
              <a:t> </a:t>
            </a:r>
            <a:r>
              <a:rPr sz="3600" spc="-5" dirty="0"/>
              <a:t>tables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56310" y="2187955"/>
            <a:ext cx="9454490" cy="35932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</a:t>
            </a:r>
            <a:r>
              <a:rPr sz="2400" spc="235" dirty="0">
                <a:solidFill>
                  <a:srgbClr val="90C225"/>
                </a:solidFill>
                <a:latin typeface="Comic Sans MS" panose="030F0702030302020204" pitchFamily="66" charset="0"/>
                <a:cs typeface="Arial"/>
              </a:rPr>
              <a:t>	</a:t>
            </a:r>
            <a:r>
              <a:rPr sz="24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Cognitive Load Theory </a:t>
            </a:r>
            <a:r>
              <a:rPr sz="240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states </a:t>
            </a:r>
            <a:r>
              <a:rPr sz="24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that </a:t>
            </a:r>
            <a:r>
              <a:rPr sz="240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learners </a:t>
            </a:r>
            <a:r>
              <a:rPr sz="24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have </a:t>
            </a:r>
            <a:r>
              <a:rPr sz="240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a </a:t>
            </a:r>
            <a:r>
              <a:rPr sz="24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limited capacity in</a:t>
            </a:r>
            <a:r>
              <a:rPr sz="2400" spc="-4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their</a:t>
            </a:r>
            <a:endParaRPr sz="2400" dirty="0">
              <a:latin typeface="Comic Sans MS" panose="030F0702030302020204" pitchFamily="66" charset="0"/>
              <a:cs typeface="Trebuchet MS"/>
            </a:endParaRPr>
          </a:p>
          <a:p>
            <a:pPr marL="355600">
              <a:lnSpc>
                <a:spcPct val="100000"/>
              </a:lnSpc>
            </a:pPr>
            <a:r>
              <a:rPr sz="24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working memory and we must not </a:t>
            </a:r>
            <a:r>
              <a:rPr sz="2400" spc="-1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over </a:t>
            </a:r>
            <a:r>
              <a:rPr sz="24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load</a:t>
            </a:r>
            <a:r>
              <a:rPr sz="2400" spc="-1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this.</a:t>
            </a:r>
            <a:endParaRPr sz="2400" dirty="0">
              <a:latin typeface="Comic Sans MS" panose="030F0702030302020204" pitchFamily="66" charset="0"/>
              <a:cs typeface="Trebuchet MS"/>
            </a:endParaRPr>
          </a:p>
          <a:p>
            <a:pPr marL="355600" marR="5080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2400" spc="235" dirty="0">
                <a:solidFill>
                  <a:srgbClr val="90C225"/>
                </a:solidFill>
                <a:latin typeface="Comic Sans MS" panose="030F0702030302020204" pitchFamily="66" charset="0"/>
                <a:cs typeface="Arial"/>
              </a:rPr>
              <a:t>	</a:t>
            </a:r>
            <a:r>
              <a:rPr sz="240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This </a:t>
            </a:r>
            <a:r>
              <a:rPr sz="24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means that if pupils are having to work hard to recall </a:t>
            </a:r>
            <a:r>
              <a:rPr sz="2400" spc="-1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or </a:t>
            </a:r>
            <a:r>
              <a:rPr sz="24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calculate times  tables facts, they </a:t>
            </a:r>
            <a:r>
              <a:rPr sz="240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will </a:t>
            </a:r>
            <a:r>
              <a:rPr sz="24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have </a:t>
            </a:r>
            <a:r>
              <a:rPr sz="240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less </a:t>
            </a:r>
            <a:r>
              <a:rPr sz="24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capacity available to absorb new and more  complex</a:t>
            </a:r>
            <a:r>
              <a:rPr sz="2400" spc="-2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information.</a:t>
            </a:r>
            <a:endParaRPr sz="2400" dirty="0">
              <a:latin typeface="Comic Sans MS" panose="030F0702030302020204" pitchFamily="66" charset="0"/>
              <a:cs typeface="Trebuchet MS"/>
            </a:endParaRPr>
          </a:p>
          <a:p>
            <a:pPr marL="355600" marR="164465" indent="-3429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2400" spc="235" dirty="0">
                <a:solidFill>
                  <a:srgbClr val="90C225"/>
                </a:solidFill>
                <a:latin typeface="Comic Sans MS" panose="030F0702030302020204" pitchFamily="66" charset="0"/>
                <a:cs typeface="Arial"/>
              </a:rPr>
              <a:t>	</a:t>
            </a:r>
            <a:r>
              <a:rPr sz="240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Secure </a:t>
            </a:r>
            <a:r>
              <a:rPr sz="24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times tables knowledge ensures more capacity and </a:t>
            </a:r>
            <a:r>
              <a:rPr sz="240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a </a:t>
            </a:r>
            <a:r>
              <a:rPr sz="24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higher level of  </a:t>
            </a:r>
            <a:r>
              <a:rPr sz="2400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success </a:t>
            </a:r>
            <a:r>
              <a:rPr sz="2400" spc="-5" dirty="0">
                <a:solidFill>
                  <a:srgbClr val="404040"/>
                </a:solidFill>
                <a:latin typeface="Comic Sans MS" panose="030F0702030302020204" pitchFamily="66" charset="0"/>
                <a:cs typeface="Trebuchet MS"/>
              </a:rPr>
              <a:t>when approaching new concepts in mathematics.</a:t>
            </a:r>
            <a:endParaRPr sz="2400" dirty="0">
              <a:latin typeface="Comic Sans MS" panose="030F0702030302020204" pitchFamily="66" charset="0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396728" y="131063"/>
            <a:ext cx="1601724" cy="16642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8834" y="629158"/>
            <a:ext cx="767207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4510" marR="5080" indent="-512445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Which topics in primary </a:t>
            </a:r>
            <a:r>
              <a:rPr sz="3600" dirty="0"/>
              <a:t>school </a:t>
            </a:r>
            <a:r>
              <a:rPr sz="3600" spc="-5" dirty="0"/>
              <a:t>maths  require times tables</a:t>
            </a:r>
            <a:r>
              <a:rPr sz="3600" spc="-55" dirty="0"/>
              <a:t> </a:t>
            </a:r>
            <a:r>
              <a:rPr sz="3600" spc="-5" dirty="0"/>
              <a:t>knowledge?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10396728" y="131063"/>
            <a:ext cx="1601724" cy="16642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145745"/>
            <a:ext cx="908748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KS2 </a:t>
            </a:r>
            <a:r>
              <a:rPr spc="-5" dirty="0"/>
              <a:t>topics which </a:t>
            </a:r>
            <a:r>
              <a:rPr dirty="0"/>
              <a:t>require </a:t>
            </a:r>
            <a:r>
              <a:rPr spc="-5" dirty="0"/>
              <a:t>times tables</a:t>
            </a:r>
            <a:r>
              <a:rPr spc="25" dirty="0"/>
              <a:t> </a:t>
            </a:r>
            <a:r>
              <a:rPr dirty="0"/>
              <a:t>knowledge.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009650"/>
            <a:ext cx="2357755" cy="471487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5600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Fractions.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5600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Decimals.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Multiplication.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5600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Division.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1450" spc="24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Area.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5600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Ratio.</a:t>
            </a:r>
            <a:endParaRPr sz="1800">
              <a:latin typeface="Trebuchet MS"/>
              <a:cs typeface="Trebuchet MS"/>
            </a:endParaRPr>
          </a:p>
          <a:p>
            <a:pPr marL="355600" marR="296545" indent="-343535">
              <a:lnSpc>
                <a:spcPct val="100000"/>
              </a:lnSpc>
              <a:spcBef>
                <a:spcPts val="1005"/>
              </a:spcBef>
              <a:tabLst>
                <a:tab pos="355600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Square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1800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cube  numbers.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1450" spc="24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Place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value.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5600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Prime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numbers.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5600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Common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multiples.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Factors.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10584" y="1109472"/>
            <a:ext cx="7339583" cy="54574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86333"/>
            <a:ext cx="780605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How </a:t>
            </a:r>
            <a:r>
              <a:rPr dirty="0"/>
              <a:t>we </a:t>
            </a:r>
            <a:r>
              <a:rPr spc="-5" dirty="0"/>
              <a:t>teach </a:t>
            </a:r>
            <a:r>
              <a:rPr dirty="0"/>
              <a:t>times tables </a:t>
            </a:r>
            <a:r>
              <a:rPr spc="-5" dirty="0"/>
              <a:t>at </a:t>
            </a:r>
            <a:r>
              <a:rPr dirty="0"/>
              <a:t>St</a:t>
            </a:r>
            <a:r>
              <a:rPr spc="35" dirty="0"/>
              <a:t> </a:t>
            </a:r>
            <a:r>
              <a:rPr spc="-25" dirty="0"/>
              <a:t>George’s.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329527"/>
            <a:ext cx="8856980" cy="4782078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  <a:tabLst>
                <a:tab pos="355600" algn="l"/>
              </a:tabLst>
            </a:pPr>
            <a:r>
              <a:rPr sz="145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We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have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placed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times tables knowledge at the centre of the Maths</a:t>
            </a:r>
            <a:r>
              <a:rPr sz="2000" spc="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curriculum.</a:t>
            </a:r>
            <a:endParaRPr sz="20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2000" spc="24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Times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tables are taught every day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for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at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least five minutes in our CLIC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session</a:t>
            </a:r>
            <a:r>
              <a:rPr sz="2000" spc="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–</a:t>
            </a:r>
            <a:r>
              <a:rPr lang="en-GB"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little and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often.</a:t>
            </a:r>
            <a:endParaRPr sz="2000" dirty="0">
              <a:latin typeface="Trebuchet MS"/>
              <a:cs typeface="Trebuchet MS"/>
            </a:endParaRPr>
          </a:p>
          <a:p>
            <a:pPr marL="355600" marR="681355" indent="-343535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200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We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use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 range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of activities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–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songs, pattern spotting,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counting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in multiples,  games, online resources.</a:t>
            </a:r>
            <a:endParaRPr sz="20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5600" algn="l"/>
              </a:tabLst>
            </a:pPr>
            <a:r>
              <a:rPr sz="2000" spc="24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Weekly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times tables homework and weekly assessments ‘learn its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Beat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that’</a:t>
            </a:r>
            <a:r>
              <a:rPr sz="20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tests.</a:t>
            </a:r>
            <a:endParaRPr sz="20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200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data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from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these assessments is used to inform intervention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groups</a:t>
            </a:r>
            <a:r>
              <a:rPr lang="en-GB" sz="2000" spc="-5" dirty="0">
                <a:solidFill>
                  <a:srgbClr val="404040"/>
                </a:solidFill>
                <a:latin typeface="Trebuchet MS"/>
                <a:cs typeface="Trebuchet MS"/>
              </a:rPr>
              <a:t>. Extra </a:t>
            </a:r>
            <a:r>
              <a:rPr lang="en-GB" sz="2000" spc="-5">
                <a:solidFill>
                  <a:srgbClr val="404040"/>
                </a:solidFill>
                <a:latin typeface="Trebuchet MS"/>
                <a:cs typeface="Trebuchet MS"/>
              </a:rPr>
              <a:t>sessions with Ms Adams.</a:t>
            </a:r>
            <a:endParaRPr sz="2000" dirty="0">
              <a:latin typeface="Trebuchet MS"/>
              <a:cs typeface="Trebuchet MS"/>
            </a:endParaRPr>
          </a:p>
          <a:p>
            <a:pPr marL="355600" marR="5080" indent="-343535">
              <a:lnSpc>
                <a:spcPct val="100000"/>
              </a:lnSpc>
              <a:spcBef>
                <a:spcPts val="1000"/>
              </a:spcBef>
              <a:tabLst>
                <a:tab pos="355600" algn="l"/>
              </a:tabLst>
            </a:pPr>
            <a:r>
              <a:rPr sz="2000" spc="23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In addition, we aim to develop pupils number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sense. This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means the ability to spot  patterns, use related facts to retrieve other information and be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flexible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with the  knowledge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404040"/>
                </a:solidFill>
                <a:latin typeface="Trebuchet MS"/>
                <a:cs typeface="Trebuchet MS"/>
              </a:rPr>
              <a:t>they.</a:t>
            </a:r>
            <a:endParaRPr sz="20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396728" y="131063"/>
            <a:ext cx="1601724" cy="16642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B9A3AA48AE65499DE70E4CFC69048B" ma:contentTypeVersion="15" ma:contentTypeDescription="Create a new document." ma:contentTypeScope="" ma:versionID="f4dc09ffd8fcf66dc554b558389eae1c">
  <xsd:schema xmlns:xsd="http://www.w3.org/2001/XMLSchema" xmlns:xs="http://www.w3.org/2001/XMLSchema" xmlns:p="http://schemas.microsoft.com/office/2006/metadata/properties" xmlns:ns2="332c3b06-2eab-4579-8037-ada1ce2ef3d0" xmlns:ns3="bdd78748-d021-4611-90f8-65ea87d7b786" targetNamespace="http://schemas.microsoft.com/office/2006/metadata/properties" ma:root="true" ma:fieldsID="949ee6bd53663ba8b1543c48acee61a5" ns2:_="" ns3:_="">
    <xsd:import namespace="332c3b06-2eab-4579-8037-ada1ce2ef3d0"/>
    <xsd:import namespace="bdd78748-d021-4611-90f8-65ea87d7b7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c3b06-2eab-4579-8037-ada1ce2ef3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fc646e7-1ca0-4c93-8f68-1daae34359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d78748-d021-4611-90f8-65ea87d7b786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7abd5a6f-676c-4e96-b5af-5aa9f54dcbe7}" ma:internalName="TaxCatchAll" ma:showField="CatchAllData" ma:web="bdd78748-d021-4611-90f8-65ea87d7b7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d78748-d021-4611-90f8-65ea87d7b786" xsi:nil="true"/>
    <lcf76f155ced4ddcb4097134ff3c332f xmlns="332c3b06-2eab-4579-8037-ada1ce2ef3d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8C2846-AD4A-46A1-9B8C-77A16E3D2D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2c3b06-2eab-4579-8037-ada1ce2ef3d0"/>
    <ds:schemaRef ds:uri="bdd78748-d021-4611-90f8-65ea87d7b7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B48C09-8E6A-4E5C-A5A6-CEE23B6A4A77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332c3b06-2eab-4579-8037-ada1ce2ef3d0"/>
    <ds:schemaRef ds:uri="bdd78748-d021-4611-90f8-65ea87d7b786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54B1B88-C820-4274-9A42-487F1A7E05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1002</Words>
  <Application>Microsoft Office PowerPoint</Application>
  <PresentationFormat>Widescreen</PresentationFormat>
  <Paragraphs>81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Comic Sans MS</vt:lpstr>
      <vt:lpstr>Trebuchet MS</vt:lpstr>
      <vt:lpstr>Office Theme</vt:lpstr>
      <vt:lpstr>PowerPoint Presentation</vt:lpstr>
      <vt:lpstr>Aims</vt:lpstr>
      <vt:lpstr>National Expectations</vt:lpstr>
      <vt:lpstr>The Multiplication Tables Check (MTC)</vt:lpstr>
      <vt:lpstr>Why are times tables important?</vt:lpstr>
      <vt:lpstr>Cognitive Load and Times tables</vt:lpstr>
      <vt:lpstr>Which topics in primary school maths  require times tables knowledge?</vt:lpstr>
      <vt:lpstr>KS2 topics which require times tables knowledge.</vt:lpstr>
      <vt:lpstr>How we teach times tables at St George’s.</vt:lpstr>
      <vt:lpstr>PowerPoint Presentation</vt:lpstr>
      <vt:lpstr>PowerPoint Presentation</vt:lpstr>
      <vt:lpstr>How can you help?</vt:lpstr>
      <vt:lpstr>How can you help?</vt:lpstr>
      <vt:lpstr>Tricky facts</vt:lpstr>
      <vt:lpstr>Heat Maps for each individual pupil will be shared at Parents Evening.</vt:lpstr>
      <vt:lpstr>https://ictgames.com/tablesTennis/mo  bile/</vt:lpstr>
      <vt:lpstr>Website- https://www.stgeorgesderby.srscmat.co.uk/curriculum/maths-schemes/ 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Times tables  Parent Workshop</dc:title>
  <dc:creator>staff04</dc:creator>
  <cp:lastModifiedBy>R Archer</cp:lastModifiedBy>
  <cp:revision>3</cp:revision>
  <dcterms:created xsi:type="dcterms:W3CDTF">2023-10-11T18:35:59Z</dcterms:created>
  <dcterms:modified xsi:type="dcterms:W3CDTF">2024-12-12T08:30:22Z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2023-03-31T00:00:00Z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2023-10-11T00:00:00Z</vt:filetime>
  </property>
  <property fmtid="{D5CDD505-2E9C-101B-9397-08002B2CF9AE}" pid="5" name="ContentTypeId">
    <vt:lpwstr>0x010100A3B9A3AA48AE65499DE70E4CFC69048B</vt:lpwstr>
  </property>
  <property fmtid="{D5CDD505-2E9C-101B-9397-08002B2CF9AE}" pid="6" name="MediaServiceImageTags">
    <vt:lpwstr/>
  </property>
</Properties>
</file>