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 id="2147483725" r:id="rId5"/>
  </p:sldMasterIdLst>
  <p:notesMasterIdLst>
    <p:notesMasterId r:id="rId20"/>
  </p:notesMasterIdLst>
  <p:sldIdLst>
    <p:sldId id="275" r:id="rId6"/>
    <p:sldId id="258" r:id="rId7"/>
    <p:sldId id="269" r:id="rId8"/>
    <p:sldId id="265" r:id="rId9"/>
    <p:sldId id="270" r:id="rId10"/>
    <p:sldId id="330" r:id="rId11"/>
    <p:sldId id="338" r:id="rId12"/>
    <p:sldId id="341" r:id="rId13"/>
    <p:sldId id="348" r:id="rId14"/>
    <p:sldId id="271" r:id="rId15"/>
    <p:sldId id="344" r:id="rId16"/>
    <p:sldId id="345" r:id="rId17"/>
    <p:sldId id="346" r:id="rId18"/>
    <p:sldId id="347" r:id="rId19"/>
  </p:sldIdLst>
  <p:sldSz cx="9144000" cy="5143500" type="screen16x9"/>
  <p:notesSz cx="6858000" cy="9144000"/>
  <p:defaultText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632"/>
    <a:srgbClr val="ED8B00"/>
    <a:srgbClr val="2157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58"/>
  </p:normalViewPr>
  <p:slideViewPr>
    <p:cSldViewPr snapToGrid="0" snapToObjects="1">
      <p:cViewPr varScale="1">
        <p:scale>
          <a:sx n="85" d="100"/>
          <a:sy n="85" d="100"/>
        </p:scale>
        <p:origin x="5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Archer" userId="875b7c4b-81cc-40f3-8e2b-59e8ba6b3088" providerId="ADAL" clId="{6108EFEE-AE3C-4E03-8B33-04E8EF08627F}"/>
    <pc:docChg chg="delSld">
      <pc:chgData name="Rebecca Archer" userId="875b7c4b-81cc-40f3-8e2b-59e8ba6b3088" providerId="ADAL" clId="{6108EFEE-AE3C-4E03-8B33-04E8EF08627F}" dt="2025-01-27T14:30:36.316" v="1" actId="47"/>
      <pc:docMkLst>
        <pc:docMk/>
      </pc:docMkLst>
      <pc:sldChg chg="del">
        <pc:chgData name="Rebecca Archer" userId="875b7c4b-81cc-40f3-8e2b-59e8ba6b3088" providerId="ADAL" clId="{6108EFEE-AE3C-4E03-8B33-04E8EF08627F}" dt="2025-01-27T14:30:35.729" v="0" actId="47"/>
        <pc:sldMkLst>
          <pc:docMk/>
          <pc:sldMk cId="2867713541" sldId="342"/>
        </pc:sldMkLst>
      </pc:sldChg>
      <pc:sldChg chg="del">
        <pc:chgData name="Rebecca Archer" userId="875b7c4b-81cc-40f3-8e2b-59e8ba6b3088" providerId="ADAL" clId="{6108EFEE-AE3C-4E03-8B33-04E8EF08627F}" dt="2025-01-27T14:30:36.316" v="1" actId="47"/>
        <pc:sldMkLst>
          <pc:docMk/>
          <pc:sldMk cId="3420266613" sldId="3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0EBB3-FAE8-EC4F-A907-14A53C4A6C6B}"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3DA6E-07FC-6C43-9D31-85BFB24F2C4F}" type="slidenum">
              <a:rPr lang="en-US" smtClean="0"/>
              <a:t>‹#›</a:t>
            </a:fld>
            <a:endParaRPr lang="en-US"/>
          </a:p>
        </p:txBody>
      </p:sp>
    </p:spTree>
    <p:extLst>
      <p:ext uri="{BB962C8B-B14F-4D97-AF65-F5344CB8AC3E}">
        <p14:creationId xmlns:p14="http://schemas.microsoft.com/office/powerpoint/2010/main" val="915173020"/>
      </p:ext>
    </p:extLst>
  </p:cSld>
  <p:clrMap bg1="lt1" tx1="dk1" bg2="lt2" tx2="dk2" accent1="accent1" accent2="accent2" accent3="accent3" accent4="accent4" accent5="accent5" accent6="accent6" hlink="hlink" folHlink="folHlink"/>
  <p:notesStyle>
    <a:lvl1pPr marL="0" algn="l" defTabSz="685749" rtl="0" eaLnBrk="1" latinLnBrk="0" hangingPunct="1">
      <a:defRPr sz="900" kern="1200">
        <a:solidFill>
          <a:schemeClr val="tx1"/>
        </a:solidFill>
        <a:latin typeface="+mn-lt"/>
        <a:ea typeface="+mn-ea"/>
        <a:cs typeface="+mn-cs"/>
      </a:defRPr>
    </a:lvl1pPr>
    <a:lvl2pPr marL="342875" algn="l" defTabSz="685749" rtl="0" eaLnBrk="1" latinLnBrk="0" hangingPunct="1">
      <a:defRPr sz="900" kern="1200">
        <a:solidFill>
          <a:schemeClr val="tx1"/>
        </a:solidFill>
        <a:latin typeface="+mn-lt"/>
        <a:ea typeface="+mn-ea"/>
        <a:cs typeface="+mn-cs"/>
      </a:defRPr>
    </a:lvl2pPr>
    <a:lvl3pPr marL="685749" algn="l" defTabSz="685749" rtl="0" eaLnBrk="1" latinLnBrk="0" hangingPunct="1">
      <a:defRPr sz="900" kern="1200">
        <a:solidFill>
          <a:schemeClr val="tx1"/>
        </a:solidFill>
        <a:latin typeface="+mn-lt"/>
        <a:ea typeface="+mn-ea"/>
        <a:cs typeface="+mn-cs"/>
      </a:defRPr>
    </a:lvl3pPr>
    <a:lvl4pPr marL="1028624" algn="l" defTabSz="685749" rtl="0" eaLnBrk="1" latinLnBrk="0" hangingPunct="1">
      <a:defRPr sz="900" kern="1200">
        <a:solidFill>
          <a:schemeClr val="tx1"/>
        </a:solidFill>
        <a:latin typeface="+mn-lt"/>
        <a:ea typeface="+mn-ea"/>
        <a:cs typeface="+mn-cs"/>
      </a:defRPr>
    </a:lvl4pPr>
    <a:lvl5pPr marL="1371498" algn="l" defTabSz="685749" rtl="0" eaLnBrk="1" latinLnBrk="0" hangingPunct="1">
      <a:defRPr sz="900" kern="1200">
        <a:solidFill>
          <a:schemeClr val="tx1"/>
        </a:solidFill>
        <a:latin typeface="+mn-lt"/>
        <a:ea typeface="+mn-ea"/>
        <a:cs typeface="+mn-cs"/>
      </a:defRPr>
    </a:lvl5pPr>
    <a:lvl6pPr marL="1714373" algn="l" defTabSz="685749" rtl="0" eaLnBrk="1" latinLnBrk="0" hangingPunct="1">
      <a:defRPr sz="900" kern="1200">
        <a:solidFill>
          <a:schemeClr val="tx1"/>
        </a:solidFill>
        <a:latin typeface="+mn-lt"/>
        <a:ea typeface="+mn-ea"/>
        <a:cs typeface="+mn-cs"/>
      </a:defRPr>
    </a:lvl6pPr>
    <a:lvl7pPr marL="2057246" algn="l" defTabSz="685749" rtl="0" eaLnBrk="1" latinLnBrk="0" hangingPunct="1">
      <a:defRPr sz="900" kern="1200">
        <a:solidFill>
          <a:schemeClr val="tx1"/>
        </a:solidFill>
        <a:latin typeface="+mn-lt"/>
        <a:ea typeface="+mn-ea"/>
        <a:cs typeface="+mn-cs"/>
      </a:defRPr>
    </a:lvl7pPr>
    <a:lvl8pPr marL="2400120" algn="l" defTabSz="685749" rtl="0" eaLnBrk="1" latinLnBrk="0" hangingPunct="1">
      <a:defRPr sz="900" kern="1200">
        <a:solidFill>
          <a:schemeClr val="tx1"/>
        </a:solidFill>
        <a:latin typeface="+mn-lt"/>
        <a:ea typeface="+mn-ea"/>
        <a:cs typeface="+mn-cs"/>
      </a:defRPr>
    </a:lvl8pPr>
    <a:lvl9pPr marL="2742995" algn="l" defTabSz="685749"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cxnSp>
        <p:nvCxnSpPr>
          <p:cNvPr id="13" name="Straight Connector 12"/>
          <p:cNvCxnSpPr/>
          <p:nvPr userDrawn="1"/>
        </p:nvCxnSpPr>
        <p:spPr>
          <a:xfrm>
            <a:off x="637794" y="2426600"/>
            <a:ext cx="41993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t="4642" r="29478" b="4642"/>
          <a:stretch/>
        </p:blipFill>
        <p:spPr>
          <a:xfrm>
            <a:off x="5145404" y="0"/>
            <a:ext cx="3998596" cy="5143499"/>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793" y="4011167"/>
            <a:ext cx="1897066" cy="713675"/>
          </a:xfrm>
          <a:prstGeom prst="rect">
            <a:avLst/>
          </a:prstGeom>
        </p:spPr>
      </p:pic>
      <p:sp>
        <p:nvSpPr>
          <p:cNvPr id="8" name="Title Placeholder 1">
            <a:extLst>
              <a:ext uri="{FF2B5EF4-FFF2-40B4-BE49-F238E27FC236}">
                <a16:creationId xmlns:a16="http://schemas.microsoft.com/office/drawing/2014/main" id="{B0D630A9-8BC2-1041-A8FF-151E631A105A}"/>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p>
            <a:r>
              <a:rPr lang="en-US" dirty="0"/>
              <a:t>Document title</a:t>
            </a:r>
          </a:p>
        </p:txBody>
      </p:sp>
      <p:sp>
        <p:nvSpPr>
          <p:cNvPr id="15" name="Text Placeholder 4">
            <a:extLst>
              <a:ext uri="{FF2B5EF4-FFF2-40B4-BE49-F238E27FC236}">
                <a16:creationId xmlns:a16="http://schemas.microsoft.com/office/drawing/2014/main" id="{EC7446FD-ABA3-ED49-BF37-6161B5FF56EF}"/>
              </a:ext>
            </a:extLst>
          </p:cNvPr>
          <p:cNvSpPr>
            <a:spLocks noGrp="1"/>
          </p:cNvSpPr>
          <p:nvPr>
            <p:ph type="body" sz="quarter" idx="10" hasCustomPrompt="1"/>
          </p:nvPr>
        </p:nvSpPr>
        <p:spPr>
          <a:xfrm>
            <a:off x="626364" y="2571748"/>
            <a:ext cx="4197094" cy="1130139"/>
          </a:xfrm>
        </p:spPr>
        <p:txBody>
          <a:bodyPr/>
          <a:lstStyle>
            <a:lvl1pPr>
              <a:defRPr b="0" i="0">
                <a:solidFill>
                  <a:schemeClr val="tx1">
                    <a:lumMod val="50000"/>
                    <a:lumOff val="50000"/>
                  </a:schemeClr>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dirty="0"/>
              <a:t>Sub header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cxnSp>
        <p:nvCxnSpPr>
          <p:cNvPr id="13" name="Straight Connector 12"/>
          <p:cNvCxnSpPr/>
          <p:nvPr userDrawn="1"/>
        </p:nvCxnSpPr>
        <p:spPr>
          <a:xfrm>
            <a:off x="637794" y="2426600"/>
            <a:ext cx="41993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alphaModFix amt="7000"/>
          </a:blip>
          <a:srcRect t="4642" r="29483" b="4650"/>
          <a:stretch/>
        </p:blipFill>
        <p:spPr>
          <a:xfrm>
            <a:off x="5145404" y="0"/>
            <a:ext cx="3998596" cy="5143495"/>
          </a:xfrm>
          <a:prstGeom prst="rect">
            <a:avLst/>
          </a:prstGeom>
        </p:spPr>
      </p:pic>
      <p:sp>
        <p:nvSpPr>
          <p:cNvPr id="6" name="Title Placeholder 1">
            <a:extLst>
              <a:ext uri="{FF2B5EF4-FFF2-40B4-BE49-F238E27FC236}">
                <a16:creationId xmlns:a16="http://schemas.microsoft.com/office/drawing/2014/main" id="{753E3962-D72D-EB41-A148-73877DB426BA}"/>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p>
            <a:r>
              <a:rPr lang="en-US"/>
              <a:t>Section header</a:t>
            </a:r>
          </a:p>
        </p:txBody>
      </p:sp>
      <p:sp>
        <p:nvSpPr>
          <p:cNvPr id="10" name="Text Placeholder 4">
            <a:extLst>
              <a:ext uri="{FF2B5EF4-FFF2-40B4-BE49-F238E27FC236}">
                <a16:creationId xmlns:a16="http://schemas.microsoft.com/office/drawing/2014/main" id="{80E4D0D5-9C80-1B47-BEF4-E32B5F34F384}"/>
              </a:ext>
            </a:extLst>
          </p:cNvPr>
          <p:cNvSpPr>
            <a:spLocks noGrp="1"/>
          </p:cNvSpPr>
          <p:nvPr>
            <p:ph type="body" sz="quarter" idx="10" hasCustomPrompt="1"/>
          </p:nvPr>
        </p:nvSpPr>
        <p:spPr>
          <a:xfrm>
            <a:off x="626364" y="2571748"/>
            <a:ext cx="4197094" cy="1130139"/>
          </a:xfrm>
        </p:spPr>
        <p:txBody>
          <a:bodyPr/>
          <a:lstStyle>
            <a:lvl1pPr>
              <a:defRPr b="0" i="0">
                <a:solidFill>
                  <a:schemeClr val="tx1">
                    <a:lumMod val="50000"/>
                    <a:lumOff val="50000"/>
                  </a:schemeClr>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a:t>Sub header</a:t>
            </a:r>
          </a:p>
        </p:txBody>
      </p:sp>
    </p:spTree>
    <p:extLst>
      <p:ext uri="{BB962C8B-B14F-4D97-AF65-F5344CB8AC3E}">
        <p14:creationId xmlns:p14="http://schemas.microsoft.com/office/powerpoint/2010/main" val="364654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2157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3" name="Straight Connector 12"/>
          <p:cNvCxnSpPr/>
          <p:nvPr userDrawn="1"/>
        </p:nvCxnSpPr>
        <p:spPr>
          <a:xfrm>
            <a:off x="637794" y="2426600"/>
            <a:ext cx="41993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alphaModFix amt="10000"/>
          </a:blip>
          <a:stretch>
            <a:fillRect/>
          </a:stretch>
        </p:blipFill>
        <p:spPr>
          <a:xfrm>
            <a:off x="5145404" y="-263457"/>
            <a:ext cx="5670414" cy="5670414"/>
          </a:xfrm>
          <a:prstGeom prst="rect">
            <a:avLst/>
          </a:prstGeom>
        </p:spPr>
      </p:pic>
      <p:sp>
        <p:nvSpPr>
          <p:cNvPr id="7" name="Title Placeholder 1">
            <a:extLst>
              <a:ext uri="{FF2B5EF4-FFF2-40B4-BE49-F238E27FC236}">
                <a16:creationId xmlns:a16="http://schemas.microsoft.com/office/drawing/2014/main" id="{B99B0EAF-53E8-C84F-9355-1FA11C156597}"/>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lvl1pPr>
              <a:defRPr>
                <a:solidFill>
                  <a:schemeClr val="bg1"/>
                </a:solidFill>
              </a:defRPr>
            </a:lvl1pPr>
          </a:lstStyle>
          <a:p>
            <a:r>
              <a:rPr lang="en-US"/>
              <a:t>Section header</a:t>
            </a:r>
          </a:p>
        </p:txBody>
      </p:sp>
      <p:sp>
        <p:nvSpPr>
          <p:cNvPr id="11" name="Text Placeholder 4">
            <a:extLst>
              <a:ext uri="{FF2B5EF4-FFF2-40B4-BE49-F238E27FC236}">
                <a16:creationId xmlns:a16="http://schemas.microsoft.com/office/drawing/2014/main" id="{E1B45BC2-01B8-D14C-ABC1-4C1EA7B46AF0}"/>
              </a:ext>
            </a:extLst>
          </p:cNvPr>
          <p:cNvSpPr>
            <a:spLocks noGrp="1"/>
          </p:cNvSpPr>
          <p:nvPr>
            <p:ph type="body" sz="quarter" idx="10" hasCustomPrompt="1"/>
          </p:nvPr>
        </p:nvSpPr>
        <p:spPr>
          <a:xfrm>
            <a:off x="626364" y="2571748"/>
            <a:ext cx="4197094" cy="1130139"/>
          </a:xfrm>
        </p:spPr>
        <p:txBody>
          <a:bodyPr/>
          <a:lstStyle>
            <a:lvl1pPr>
              <a:defRPr b="0" i="0">
                <a:solidFill>
                  <a:schemeClr val="bg1"/>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a:t>Sub header</a:t>
            </a:r>
          </a:p>
        </p:txBody>
      </p:sp>
    </p:spTree>
    <p:extLst>
      <p:ext uri="{BB962C8B-B14F-4D97-AF65-F5344CB8AC3E}">
        <p14:creationId xmlns:p14="http://schemas.microsoft.com/office/powerpoint/2010/main" val="46128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orang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D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3" name="Straight Connector 12"/>
          <p:cNvCxnSpPr/>
          <p:nvPr userDrawn="1"/>
        </p:nvCxnSpPr>
        <p:spPr>
          <a:xfrm>
            <a:off x="637794" y="2426600"/>
            <a:ext cx="41993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alphaModFix amt="10000"/>
          </a:blip>
          <a:stretch>
            <a:fillRect/>
          </a:stretch>
        </p:blipFill>
        <p:spPr>
          <a:xfrm>
            <a:off x="5145404" y="-263457"/>
            <a:ext cx="5670414" cy="5670414"/>
          </a:xfrm>
          <a:prstGeom prst="rect">
            <a:avLst/>
          </a:prstGeom>
        </p:spPr>
      </p:pic>
      <p:sp>
        <p:nvSpPr>
          <p:cNvPr id="8" name="Title Placeholder 1">
            <a:extLst>
              <a:ext uri="{FF2B5EF4-FFF2-40B4-BE49-F238E27FC236}">
                <a16:creationId xmlns:a16="http://schemas.microsoft.com/office/drawing/2014/main" id="{9918C0E4-3483-384D-A167-2F870FE2D0E2}"/>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lvl1pPr>
              <a:defRPr>
                <a:solidFill>
                  <a:schemeClr val="bg1"/>
                </a:solidFill>
              </a:defRPr>
            </a:lvl1pPr>
          </a:lstStyle>
          <a:p>
            <a:r>
              <a:rPr lang="en-US"/>
              <a:t>Section header</a:t>
            </a:r>
          </a:p>
        </p:txBody>
      </p:sp>
      <p:sp>
        <p:nvSpPr>
          <p:cNvPr id="11" name="Text Placeholder 4">
            <a:extLst>
              <a:ext uri="{FF2B5EF4-FFF2-40B4-BE49-F238E27FC236}">
                <a16:creationId xmlns:a16="http://schemas.microsoft.com/office/drawing/2014/main" id="{335E7D08-2EC5-044E-93F4-ABD2E41F6089}"/>
              </a:ext>
            </a:extLst>
          </p:cNvPr>
          <p:cNvSpPr>
            <a:spLocks noGrp="1"/>
          </p:cNvSpPr>
          <p:nvPr>
            <p:ph type="body" sz="quarter" idx="10" hasCustomPrompt="1"/>
          </p:nvPr>
        </p:nvSpPr>
        <p:spPr>
          <a:xfrm>
            <a:off x="626364" y="2571748"/>
            <a:ext cx="4197094" cy="1130139"/>
          </a:xfrm>
        </p:spPr>
        <p:txBody>
          <a:bodyPr/>
          <a:lstStyle>
            <a:lvl1pPr>
              <a:defRPr b="0" i="0">
                <a:solidFill>
                  <a:schemeClr val="bg1"/>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a:t>Sub header</a:t>
            </a:r>
          </a:p>
        </p:txBody>
      </p:sp>
    </p:spTree>
    <p:extLst>
      <p:ext uri="{BB962C8B-B14F-4D97-AF65-F5344CB8AC3E}">
        <p14:creationId xmlns:p14="http://schemas.microsoft.com/office/powerpoint/2010/main" val="2020663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1">
    <p:spTree>
      <p:nvGrpSpPr>
        <p:cNvPr id="1" name=""/>
        <p:cNvGrpSpPr/>
        <p:nvPr/>
      </p:nvGrpSpPr>
      <p:grpSpPr>
        <a:xfrm>
          <a:off x="0" y="0"/>
          <a:ext cx="0" cy="0"/>
          <a:chOff x="0" y="0"/>
          <a:chExt cx="0" cy="0"/>
        </a:xfrm>
      </p:grpSpPr>
      <p:cxnSp>
        <p:nvCxnSpPr>
          <p:cNvPr id="7" name="Straight Connector 6"/>
          <p:cNvCxnSpPr/>
          <p:nvPr userDrawn="1"/>
        </p:nvCxnSpPr>
        <p:spPr>
          <a:xfrm>
            <a:off x="628650" y="4770702"/>
            <a:ext cx="65128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8650" y="962904"/>
            <a:ext cx="7886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3186" y="4548338"/>
            <a:ext cx="1182163" cy="444729"/>
          </a:xfrm>
          <a:prstGeom prst="rect">
            <a:avLst/>
          </a:prstGeom>
        </p:spPr>
      </p:pic>
      <p:sp>
        <p:nvSpPr>
          <p:cNvPr id="8" name="Text Placeholder 23">
            <a:extLst>
              <a:ext uri="{FF2B5EF4-FFF2-40B4-BE49-F238E27FC236}">
                <a16:creationId xmlns:a16="http://schemas.microsoft.com/office/drawing/2014/main" id="{BB5A5692-0CAF-3948-8270-18706C1BAFF3}"/>
              </a:ext>
            </a:extLst>
          </p:cNvPr>
          <p:cNvSpPr>
            <a:spLocks noGrp="1"/>
          </p:cNvSpPr>
          <p:nvPr>
            <p:ph type="body" sz="quarter" idx="10"/>
          </p:nvPr>
        </p:nvSpPr>
        <p:spPr>
          <a:xfrm>
            <a:off x="628650" y="1225550"/>
            <a:ext cx="7886700" cy="3136900"/>
          </a:xfrm>
        </p:spPr>
        <p:txBody>
          <a:bodyPr numCol="2"/>
          <a:lstStyle>
            <a:lvl1pPr>
              <a:lnSpc>
                <a:spcPct val="100000"/>
              </a:lnSpc>
              <a:defRPr/>
            </a:lvl1pPr>
            <a:lvl2pPr>
              <a:defRPr sz="1200" baseline="0"/>
            </a:lvl2pPr>
            <a:lvl3pPr>
              <a:defRPr sz="1200" baseline="0"/>
            </a:lvl3pPr>
            <a:lvl4pPr>
              <a:defRPr sz="1200" baseline="0"/>
            </a:lvl4pPr>
            <a:lvl5pPr>
              <a:defRPr sz="12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56F1238E-8FBA-114A-80A3-75D2F3B9EC4B}"/>
              </a:ext>
            </a:extLst>
          </p:cNvPr>
          <p:cNvSpPr>
            <a:spLocks noGrp="1"/>
          </p:cNvSpPr>
          <p:nvPr>
            <p:ph type="title" hasCustomPrompt="1"/>
          </p:nvPr>
        </p:nvSpPr>
        <p:spPr>
          <a:xfrm>
            <a:off x="628650" y="273844"/>
            <a:ext cx="7886700" cy="689051"/>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152696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15" name="Content Placeholder 3"/>
          <p:cNvSpPr>
            <a:spLocks noGrp="1"/>
          </p:cNvSpPr>
          <p:nvPr>
            <p:ph sz="half" idx="10"/>
          </p:nvPr>
        </p:nvSpPr>
        <p:spPr>
          <a:xfrm>
            <a:off x="3887393" y="1225299"/>
            <a:ext cx="4627959" cy="3172967"/>
          </a:xfrm>
        </p:spPr>
        <p:txBody>
          <a:bodyPr>
            <a:normAutofit/>
          </a:bodyPr>
          <a:lstStyle>
            <a:lvl1pPr>
              <a:defRPr sz="1200"/>
            </a:lvl1pPr>
          </a:lstStyle>
          <a:p>
            <a:pPr lvl="0"/>
            <a:r>
              <a:rPr lang="en-US"/>
              <a:t>Click to edit Master text styles</a:t>
            </a:r>
          </a:p>
        </p:txBody>
      </p:sp>
      <p:cxnSp>
        <p:nvCxnSpPr>
          <p:cNvPr id="8" name="Straight Connector 7"/>
          <p:cNvCxnSpPr/>
          <p:nvPr userDrawn="1"/>
        </p:nvCxnSpPr>
        <p:spPr>
          <a:xfrm>
            <a:off x="628650" y="4770702"/>
            <a:ext cx="65128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8650" y="962904"/>
            <a:ext cx="7886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3186" y="4548338"/>
            <a:ext cx="1182163" cy="444729"/>
          </a:xfrm>
          <a:prstGeom prst="rect">
            <a:avLst/>
          </a:prstGeom>
        </p:spPr>
      </p:pic>
      <p:sp>
        <p:nvSpPr>
          <p:cNvPr id="9" name="Text Placeholder 3">
            <a:extLst>
              <a:ext uri="{FF2B5EF4-FFF2-40B4-BE49-F238E27FC236}">
                <a16:creationId xmlns:a16="http://schemas.microsoft.com/office/drawing/2014/main" id="{ACC3483E-071B-564F-B74C-900B3228D30E}"/>
              </a:ext>
            </a:extLst>
          </p:cNvPr>
          <p:cNvSpPr>
            <a:spLocks noGrp="1"/>
          </p:cNvSpPr>
          <p:nvPr>
            <p:ph type="body" sz="half" idx="2"/>
          </p:nvPr>
        </p:nvSpPr>
        <p:spPr>
          <a:xfrm>
            <a:off x="629841" y="1225299"/>
            <a:ext cx="2949178" cy="3172967"/>
          </a:xfrm>
        </p:spPr>
        <p:txBody>
          <a:bodyPr>
            <a:normAutofit/>
          </a:bodyPr>
          <a:lstStyle>
            <a:lvl1pPr marL="0" indent="0">
              <a:buNone/>
              <a:defRPr sz="1200"/>
            </a:lvl1pPr>
            <a:lvl2pPr marL="342884" indent="0">
              <a:buNone/>
              <a:defRPr sz="1200" baseline="0"/>
            </a:lvl2pPr>
            <a:lvl3pPr marL="685766" indent="0">
              <a:buNone/>
              <a:defRPr sz="1200" baseline="0"/>
            </a:lvl3pPr>
            <a:lvl4pPr marL="1028649" indent="0">
              <a:buNone/>
              <a:defRPr sz="1200" baseline="0"/>
            </a:lvl4pPr>
            <a:lvl5pPr marL="1371532" indent="0">
              <a:buNone/>
              <a:defRPr sz="1200" baseline="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A37C9D29-AFD6-9043-BAC6-9361B7A7F083}"/>
              </a:ext>
            </a:extLst>
          </p:cNvPr>
          <p:cNvSpPr>
            <a:spLocks noGrp="1"/>
          </p:cNvSpPr>
          <p:nvPr>
            <p:ph type="title" hasCustomPrompt="1"/>
          </p:nvPr>
        </p:nvSpPr>
        <p:spPr>
          <a:xfrm>
            <a:off x="628650" y="273844"/>
            <a:ext cx="7886700" cy="689051"/>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1804528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3">
    <p:spTree>
      <p:nvGrpSpPr>
        <p:cNvPr id="1" name=""/>
        <p:cNvGrpSpPr/>
        <p:nvPr/>
      </p:nvGrpSpPr>
      <p:grpSpPr>
        <a:xfrm>
          <a:off x="0" y="0"/>
          <a:ext cx="0" cy="0"/>
          <a:chOff x="0" y="0"/>
          <a:chExt cx="0" cy="0"/>
        </a:xfrm>
      </p:grpSpPr>
      <p:sp>
        <p:nvSpPr>
          <p:cNvPr id="15" name="Content Placeholder 3"/>
          <p:cNvSpPr>
            <a:spLocks noGrp="1"/>
          </p:cNvSpPr>
          <p:nvPr>
            <p:ph sz="half" idx="10"/>
          </p:nvPr>
        </p:nvSpPr>
        <p:spPr>
          <a:xfrm>
            <a:off x="628651" y="1225299"/>
            <a:ext cx="7886702" cy="3172967"/>
          </a:xfrm>
        </p:spPr>
        <p:txBody>
          <a:bodyPr>
            <a:normAutofit/>
          </a:bodyPr>
          <a:lstStyle>
            <a:lvl1pPr>
              <a:defRPr sz="1200"/>
            </a:lvl1pPr>
          </a:lstStyle>
          <a:p>
            <a:pPr lvl="0"/>
            <a:r>
              <a:rPr lang="en-US"/>
              <a:t>Click to edit Master text styles</a:t>
            </a:r>
          </a:p>
        </p:txBody>
      </p:sp>
      <p:cxnSp>
        <p:nvCxnSpPr>
          <p:cNvPr id="8" name="Straight Connector 7"/>
          <p:cNvCxnSpPr/>
          <p:nvPr userDrawn="1"/>
        </p:nvCxnSpPr>
        <p:spPr>
          <a:xfrm>
            <a:off x="628650" y="4770702"/>
            <a:ext cx="65128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8650" y="962904"/>
            <a:ext cx="7886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3186" y="4548338"/>
            <a:ext cx="1182163" cy="444729"/>
          </a:xfrm>
          <a:prstGeom prst="rect">
            <a:avLst/>
          </a:prstGeom>
        </p:spPr>
      </p:pic>
      <p:sp>
        <p:nvSpPr>
          <p:cNvPr id="9" name="Title Placeholder 1">
            <a:extLst>
              <a:ext uri="{FF2B5EF4-FFF2-40B4-BE49-F238E27FC236}">
                <a16:creationId xmlns:a16="http://schemas.microsoft.com/office/drawing/2014/main" id="{A795B0CA-9489-9E44-9B31-9A4459A8E169}"/>
              </a:ext>
            </a:extLst>
          </p:cNvPr>
          <p:cNvSpPr>
            <a:spLocks noGrp="1"/>
          </p:cNvSpPr>
          <p:nvPr>
            <p:ph type="title" hasCustomPrompt="1"/>
          </p:nvPr>
        </p:nvSpPr>
        <p:spPr>
          <a:xfrm>
            <a:off x="628650" y="273844"/>
            <a:ext cx="7886700" cy="689051"/>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3247342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4642" r="29512" b="4650"/>
          <a:stretch/>
        </p:blipFill>
        <p:spPr>
          <a:xfrm>
            <a:off x="5145404" y="0"/>
            <a:ext cx="3998596" cy="5143497"/>
          </a:xfrm>
          <a:prstGeom prst="rect">
            <a:avLst/>
          </a:prstGeom>
        </p:spPr>
      </p:pic>
      <p:cxnSp>
        <p:nvCxnSpPr>
          <p:cNvPr id="15" name="Straight Connector 14"/>
          <p:cNvCxnSpPr/>
          <p:nvPr userDrawn="1"/>
        </p:nvCxnSpPr>
        <p:spPr>
          <a:xfrm>
            <a:off x="637794" y="2421134"/>
            <a:ext cx="41993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626364" y="1865824"/>
            <a:ext cx="2670048" cy="438582"/>
          </a:xfrm>
          <a:prstGeom prst="rect">
            <a:avLst/>
          </a:prstGeom>
          <a:noFill/>
        </p:spPr>
        <p:txBody>
          <a:bodyPr wrap="square" rtlCol="0">
            <a:spAutoFit/>
          </a:bodyPr>
          <a:lstStyle/>
          <a:p>
            <a:r>
              <a:rPr lang="en-US" sz="2200">
                <a:solidFill>
                  <a:srgbClr val="1A5632"/>
                </a:solidFill>
                <a:latin typeface="Raleway Medium" charset="0"/>
              </a:rPr>
              <a:t>Thank</a:t>
            </a:r>
            <a:r>
              <a:rPr lang="en-US" sz="2200" baseline="0">
                <a:solidFill>
                  <a:srgbClr val="1A5632"/>
                </a:solidFill>
                <a:latin typeface="Raleway Medium" charset="0"/>
              </a:rPr>
              <a:t> you</a:t>
            </a:r>
            <a:endParaRPr lang="en-US" sz="2200">
              <a:solidFill>
                <a:srgbClr val="1A5632"/>
              </a:solidFill>
              <a:latin typeface="Raleway Medium" charset="0"/>
            </a:endParaRPr>
          </a:p>
        </p:txBody>
      </p:sp>
      <p:sp>
        <p:nvSpPr>
          <p:cNvPr id="17" name="TextBox 16"/>
          <p:cNvSpPr txBox="1"/>
          <p:nvPr userDrawn="1"/>
        </p:nvSpPr>
        <p:spPr>
          <a:xfrm>
            <a:off x="626364" y="2588079"/>
            <a:ext cx="2619946" cy="276999"/>
          </a:xfrm>
          <a:prstGeom prst="rect">
            <a:avLst/>
          </a:prstGeom>
          <a:noFill/>
        </p:spPr>
        <p:txBody>
          <a:bodyPr wrap="square" rtlCol="0">
            <a:spAutoFit/>
          </a:bodyPr>
          <a:lstStyle/>
          <a:p>
            <a:r>
              <a:rPr lang="en-US" sz="1200" err="1">
                <a:effectLst/>
                <a:latin typeface="Lato" panose="020F0502020204030203" pitchFamily="34" charset="77"/>
              </a:rPr>
              <a:t>www.srscmat.co.uk</a:t>
            </a:r>
            <a:endParaRPr lang="en-US" sz="1200">
              <a:effectLst/>
              <a:latin typeface="Lato" panose="020F0502020204030203" pitchFamily="34" charset="77"/>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793" y="4011168"/>
            <a:ext cx="1897066" cy="71367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79133" y="4072227"/>
            <a:ext cx="1482139" cy="714490"/>
          </a:xfrm>
          <a:prstGeom prst="rect">
            <a:avLst/>
          </a:prstGeom>
        </p:spPr>
      </p:pic>
    </p:spTree>
    <p:extLst>
      <p:ext uri="{BB962C8B-B14F-4D97-AF65-F5344CB8AC3E}">
        <p14:creationId xmlns:p14="http://schemas.microsoft.com/office/powerpoint/2010/main" val="3187801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cxnSp>
        <p:nvCxnSpPr>
          <p:cNvPr id="13" name="Straight Connector 12"/>
          <p:cNvCxnSpPr/>
          <p:nvPr userDrawn="1"/>
        </p:nvCxnSpPr>
        <p:spPr>
          <a:xfrm>
            <a:off x="637794" y="2426600"/>
            <a:ext cx="41993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alphaModFix amt="7000"/>
          </a:blip>
          <a:srcRect t="4642" r="29483" b="4650"/>
          <a:stretch/>
        </p:blipFill>
        <p:spPr>
          <a:xfrm>
            <a:off x="5145404" y="0"/>
            <a:ext cx="3998596" cy="5143495"/>
          </a:xfrm>
          <a:prstGeom prst="rect">
            <a:avLst/>
          </a:prstGeom>
        </p:spPr>
      </p:pic>
      <p:sp>
        <p:nvSpPr>
          <p:cNvPr id="6" name="Title Placeholder 1">
            <a:extLst>
              <a:ext uri="{FF2B5EF4-FFF2-40B4-BE49-F238E27FC236}">
                <a16:creationId xmlns:a16="http://schemas.microsoft.com/office/drawing/2014/main" id="{753E3962-D72D-EB41-A148-73877DB426BA}"/>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p>
            <a:r>
              <a:rPr lang="en-US" dirty="0"/>
              <a:t>Section header</a:t>
            </a:r>
          </a:p>
        </p:txBody>
      </p:sp>
      <p:sp>
        <p:nvSpPr>
          <p:cNvPr id="10" name="Text Placeholder 4">
            <a:extLst>
              <a:ext uri="{FF2B5EF4-FFF2-40B4-BE49-F238E27FC236}">
                <a16:creationId xmlns:a16="http://schemas.microsoft.com/office/drawing/2014/main" id="{80E4D0D5-9C80-1B47-BEF4-E32B5F34F384}"/>
              </a:ext>
            </a:extLst>
          </p:cNvPr>
          <p:cNvSpPr>
            <a:spLocks noGrp="1"/>
          </p:cNvSpPr>
          <p:nvPr>
            <p:ph type="body" sz="quarter" idx="10" hasCustomPrompt="1"/>
          </p:nvPr>
        </p:nvSpPr>
        <p:spPr>
          <a:xfrm>
            <a:off x="626364" y="2571748"/>
            <a:ext cx="4197094" cy="1130139"/>
          </a:xfrm>
        </p:spPr>
        <p:txBody>
          <a:bodyPr/>
          <a:lstStyle>
            <a:lvl1pPr>
              <a:defRPr b="0" i="0">
                <a:solidFill>
                  <a:schemeClr val="tx1">
                    <a:lumMod val="50000"/>
                    <a:lumOff val="50000"/>
                  </a:schemeClr>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dirty="0"/>
              <a:t>Sub header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2157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3" name="Straight Connector 12"/>
          <p:cNvCxnSpPr/>
          <p:nvPr userDrawn="1"/>
        </p:nvCxnSpPr>
        <p:spPr>
          <a:xfrm>
            <a:off x="637794" y="2426600"/>
            <a:ext cx="41993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alphaModFix amt="10000"/>
          </a:blip>
          <a:stretch>
            <a:fillRect/>
          </a:stretch>
        </p:blipFill>
        <p:spPr>
          <a:xfrm>
            <a:off x="5145404" y="-263457"/>
            <a:ext cx="5670414" cy="5670414"/>
          </a:xfrm>
          <a:prstGeom prst="rect">
            <a:avLst/>
          </a:prstGeom>
        </p:spPr>
      </p:pic>
      <p:sp>
        <p:nvSpPr>
          <p:cNvPr id="7" name="Title Placeholder 1">
            <a:extLst>
              <a:ext uri="{FF2B5EF4-FFF2-40B4-BE49-F238E27FC236}">
                <a16:creationId xmlns:a16="http://schemas.microsoft.com/office/drawing/2014/main" id="{B99B0EAF-53E8-C84F-9355-1FA11C156597}"/>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lvl1pPr>
              <a:defRPr>
                <a:solidFill>
                  <a:schemeClr val="bg1"/>
                </a:solidFill>
              </a:defRPr>
            </a:lvl1pPr>
          </a:lstStyle>
          <a:p>
            <a:r>
              <a:rPr lang="en-US" dirty="0"/>
              <a:t>Section header</a:t>
            </a:r>
          </a:p>
        </p:txBody>
      </p:sp>
      <p:sp>
        <p:nvSpPr>
          <p:cNvPr id="11" name="Text Placeholder 4">
            <a:extLst>
              <a:ext uri="{FF2B5EF4-FFF2-40B4-BE49-F238E27FC236}">
                <a16:creationId xmlns:a16="http://schemas.microsoft.com/office/drawing/2014/main" id="{E1B45BC2-01B8-D14C-ABC1-4C1EA7B46AF0}"/>
              </a:ext>
            </a:extLst>
          </p:cNvPr>
          <p:cNvSpPr>
            <a:spLocks noGrp="1"/>
          </p:cNvSpPr>
          <p:nvPr>
            <p:ph type="body" sz="quarter" idx="10" hasCustomPrompt="1"/>
          </p:nvPr>
        </p:nvSpPr>
        <p:spPr>
          <a:xfrm>
            <a:off x="626364" y="2571748"/>
            <a:ext cx="4197094" cy="1130139"/>
          </a:xfrm>
        </p:spPr>
        <p:txBody>
          <a:bodyPr/>
          <a:lstStyle>
            <a:lvl1pPr>
              <a:defRPr b="0" i="0">
                <a:solidFill>
                  <a:schemeClr val="bg1"/>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dirty="0"/>
              <a:t>Sub header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orang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D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3" name="Straight Connector 12"/>
          <p:cNvCxnSpPr/>
          <p:nvPr userDrawn="1"/>
        </p:nvCxnSpPr>
        <p:spPr>
          <a:xfrm>
            <a:off x="637794" y="2426600"/>
            <a:ext cx="41993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alphaModFix amt="10000"/>
          </a:blip>
          <a:stretch>
            <a:fillRect/>
          </a:stretch>
        </p:blipFill>
        <p:spPr>
          <a:xfrm>
            <a:off x="5145404" y="-263457"/>
            <a:ext cx="5670414" cy="5670414"/>
          </a:xfrm>
          <a:prstGeom prst="rect">
            <a:avLst/>
          </a:prstGeom>
        </p:spPr>
      </p:pic>
      <p:sp>
        <p:nvSpPr>
          <p:cNvPr id="8" name="Title Placeholder 1">
            <a:extLst>
              <a:ext uri="{FF2B5EF4-FFF2-40B4-BE49-F238E27FC236}">
                <a16:creationId xmlns:a16="http://schemas.microsoft.com/office/drawing/2014/main" id="{9918C0E4-3483-384D-A167-2F870FE2D0E2}"/>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lvl1pPr>
              <a:defRPr>
                <a:solidFill>
                  <a:schemeClr val="bg1"/>
                </a:solidFill>
              </a:defRPr>
            </a:lvl1pPr>
          </a:lstStyle>
          <a:p>
            <a:r>
              <a:rPr lang="en-US" dirty="0"/>
              <a:t>Section header</a:t>
            </a:r>
          </a:p>
        </p:txBody>
      </p:sp>
      <p:sp>
        <p:nvSpPr>
          <p:cNvPr id="11" name="Text Placeholder 4">
            <a:extLst>
              <a:ext uri="{FF2B5EF4-FFF2-40B4-BE49-F238E27FC236}">
                <a16:creationId xmlns:a16="http://schemas.microsoft.com/office/drawing/2014/main" id="{335E7D08-2EC5-044E-93F4-ABD2E41F6089}"/>
              </a:ext>
            </a:extLst>
          </p:cNvPr>
          <p:cNvSpPr>
            <a:spLocks noGrp="1"/>
          </p:cNvSpPr>
          <p:nvPr>
            <p:ph type="body" sz="quarter" idx="10" hasCustomPrompt="1"/>
          </p:nvPr>
        </p:nvSpPr>
        <p:spPr>
          <a:xfrm>
            <a:off x="626364" y="2571748"/>
            <a:ext cx="4197094" cy="1130139"/>
          </a:xfrm>
        </p:spPr>
        <p:txBody>
          <a:bodyPr/>
          <a:lstStyle>
            <a:lvl1pPr>
              <a:defRPr b="0" i="0">
                <a:solidFill>
                  <a:schemeClr val="bg1"/>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dirty="0"/>
              <a:t>Sub header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1">
    <p:spTree>
      <p:nvGrpSpPr>
        <p:cNvPr id="1" name=""/>
        <p:cNvGrpSpPr/>
        <p:nvPr/>
      </p:nvGrpSpPr>
      <p:grpSpPr>
        <a:xfrm>
          <a:off x="0" y="0"/>
          <a:ext cx="0" cy="0"/>
          <a:chOff x="0" y="0"/>
          <a:chExt cx="0" cy="0"/>
        </a:xfrm>
      </p:grpSpPr>
      <p:cxnSp>
        <p:nvCxnSpPr>
          <p:cNvPr id="7" name="Straight Connector 6"/>
          <p:cNvCxnSpPr/>
          <p:nvPr userDrawn="1"/>
        </p:nvCxnSpPr>
        <p:spPr>
          <a:xfrm>
            <a:off x="628650" y="4770702"/>
            <a:ext cx="65128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8650" y="962904"/>
            <a:ext cx="7886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3186" y="4548338"/>
            <a:ext cx="1182163" cy="444729"/>
          </a:xfrm>
          <a:prstGeom prst="rect">
            <a:avLst/>
          </a:prstGeom>
        </p:spPr>
      </p:pic>
      <p:sp>
        <p:nvSpPr>
          <p:cNvPr id="8" name="Text Placeholder 23">
            <a:extLst>
              <a:ext uri="{FF2B5EF4-FFF2-40B4-BE49-F238E27FC236}">
                <a16:creationId xmlns:a16="http://schemas.microsoft.com/office/drawing/2014/main" id="{BB5A5692-0CAF-3948-8270-18706C1BAFF3}"/>
              </a:ext>
            </a:extLst>
          </p:cNvPr>
          <p:cNvSpPr>
            <a:spLocks noGrp="1"/>
          </p:cNvSpPr>
          <p:nvPr>
            <p:ph type="body" sz="quarter" idx="10"/>
          </p:nvPr>
        </p:nvSpPr>
        <p:spPr>
          <a:xfrm>
            <a:off x="628650" y="1225550"/>
            <a:ext cx="7886700" cy="3136900"/>
          </a:xfrm>
        </p:spPr>
        <p:txBody>
          <a:bodyPr numCol="2"/>
          <a:lstStyle>
            <a:lvl1pPr>
              <a:lnSpc>
                <a:spcPct val="100000"/>
              </a:lnSpc>
              <a:defRPr/>
            </a:lvl1pPr>
            <a:lvl2pPr>
              <a:defRPr sz="1200" baseline="0"/>
            </a:lvl2pPr>
            <a:lvl3pPr>
              <a:defRPr sz="1200" baseline="0"/>
            </a:lvl3pPr>
            <a:lvl4pPr>
              <a:defRPr sz="1200" baseline="0"/>
            </a:lvl4pPr>
            <a:lvl5pPr>
              <a:defRPr sz="12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a:extLst>
              <a:ext uri="{FF2B5EF4-FFF2-40B4-BE49-F238E27FC236}">
                <a16:creationId xmlns:a16="http://schemas.microsoft.com/office/drawing/2014/main" id="{56F1238E-8FBA-114A-80A3-75D2F3B9EC4B}"/>
              </a:ext>
            </a:extLst>
          </p:cNvPr>
          <p:cNvSpPr>
            <a:spLocks noGrp="1"/>
          </p:cNvSpPr>
          <p:nvPr>
            <p:ph type="title" hasCustomPrompt="1"/>
          </p:nvPr>
        </p:nvSpPr>
        <p:spPr>
          <a:xfrm>
            <a:off x="628650" y="273844"/>
            <a:ext cx="7886700" cy="689051"/>
          </a:xfrm>
          <a:prstGeom prst="rect">
            <a:avLst/>
          </a:prstGeom>
        </p:spPr>
        <p:txBody>
          <a:bodyPr vert="horz" lIns="91440" tIns="45720" rIns="91440" bIns="45720" rtlCol="0" anchor="ctr">
            <a:normAutofit/>
          </a:bodyPr>
          <a:lstStyle/>
          <a:p>
            <a:r>
              <a:rPr lang="en-US" dirty="0"/>
              <a:t>Click to edit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15" name="Content Placeholder 3"/>
          <p:cNvSpPr>
            <a:spLocks noGrp="1"/>
          </p:cNvSpPr>
          <p:nvPr>
            <p:ph sz="half" idx="10"/>
          </p:nvPr>
        </p:nvSpPr>
        <p:spPr>
          <a:xfrm>
            <a:off x="3887393" y="1225299"/>
            <a:ext cx="4627959" cy="3172967"/>
          </a:xfrm>
        </p:spPr>
        <p:txBody>
          <a:bodyPr>
            <a:normAutofit/>
          </a:bodyPr>
          <a:lstStyle>
            <a:lvl1pPr>
              <a:defRPr sz="1200"/>
            </a:lvl1pPr>
          </a:lstStyle>
          <a:p>
            <a:pPr lvl="0"/>
            <a:r>
              <a:rPr lang="en-US"/>
              <a:t>Click to edit Master text styles</a:t>
            </a:r>
          </a:p>
        </p:txBody>
      </p:sp>
      <p:cxnSp>
        <p:nvCxnSpPr>
          <p:cNvPr id="8" name="Straight Connector 7"/>
          <p:cNvCxnSpPr/>
          <p:nvPr userDrawn="1"/>
        </p:nvCxnSpPr>
        <p:spPr>
          <a:xfrm>
            <a:off x="628650" y="4770702"/>
            <a:ext cx="65128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8650" y="962904"/>
            <a:ext cx="7886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3186" y="4548338"/>
            <a:ext cx="1182163" cy="444729"/>
          </a:xfrm>
          <a:prstGeom prst="rect">
            <a:avLst/>
          </a:prstGeom>
        </p:spPr>
      </p:pic>
      <p:sp>
        <p:nvSpPr>
          <p:cNvPr id="9" name="Text Placeholder 3">
            <a:extLst>
              <a:ext uri="{FF2B5EF4-FFF2-40B4-BE49-F238E27FC236}">
                <a16:creationId xmlns:a16="http://schemas.microsoft.com/office/drawing/2014/main" id="{ACC3483E-071B-564F-B74C-900B3228D30E}"/>
              </a:ext>
            </a:extLst>
          </p:cNvPr>
          <p:cNvSpPr>
            <a:spLocks noGrp="1"/>
          </p:cNvSpPr>
          <p:nvPr>
            <p:ph type="body" sz="half" idx="2"/>
          </p:nvPr>
        </p:nvSpPr>
        <p:spPr>
          <a:xfrm>
            <a:off x="629841" y="1225299"/>
            <a:ext cx="2949178" cy="3172967"/>
          </a:xfrm>
        </p:spPr>
        <p:txBody>
          <a:bodyPr>
            <a:normAutofit/>
          </a:bodyPr>
          <a:lstStyle>
            <a:lvl1pPr marL="0" indent="0">
              <a:buNone/>
              <a:defRPr sz="1200"/>
            </a:lvl1pPr>
            <a:lvl2pPr marL="342884" indent="0">
              <a:buNone/>
              <a:defRPr sz="1200" baseline="0"/>
            </a:lvl2pPr>
            <a:lvl3pPr marL="685766" indent="0">
              <a:buNone/>
              <a:defRPr sz="1200" baseline="0"/>
            </a:lvl3pPr>
            <a:lvl4pPr marL="1028649" indent="0">
              <a:buNone/>
              <a:defRPr sz="1200" baseline="0"/>
            </a:lvl4pPr>
            <a:lvl5pPr marL="1371532" indent="0">
              <a:buNone/>
              <a:defRPr sz="1200" baseline="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a:extLst>
              <a:ext uri="{FF2B5EF4-FFF2-40B4-BE49-F238E27FC236}">
                <a16:creationId xmlns:a16="http://schemas.microsoft.com/office/drawing/2014/main" id="{A37C9D29-AFD6-9043-BAC6-9361B7A7F083}"/>
              </a:ext>
            </a:extLst>
          </p:cNvPr>
          <p:cNvSpPr>
            <a:spLocks noGrp="1"/>
          </p:cNvSpPr>
          <p:nvPr>
            <p:ph type="title" hasCustomPrompt="1"/>
          </p:nvPr>
        </p:nvSpPr>
        <p:spPr>
          <a:xfrm>
            <a:off x="628650" y="273844"/>
            <a:ext cx="7886700" cy="689051"/>
          </a:xfrm>
          <a:prstGeom prst="rect">
            <a:avLst/>
          </a:prstGeom>
        </p:spPr>
        <p:txBody>
          <a:bodyPr vert="horz" lIns="91440" tIns="45720" rIns="91440" bIns="45720" rtlCol="0" anchor="ctr">
            <a:normAutofit/>
          </a:bodyPr>
          <a:lstStyle/>
          <a:p>
            <a:r>
              <a:rPr lang="en-US" dirty="0"/>
              <a:t>Click to edit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3">
    <p:spTree>
      <p:nvGrpSpPr>
        <p:cNvPr id="1" name=""/>
        <p:cNvGrpSpPr/>
        <p:nvPr/>
      </p:nvGrpSpPr>
      <p:grpSpPr>
        <a:xfrm>
          <a:off x="0" y="0"/>
          <a:ext cx="0" cy="0"/>
          <a:chOff x="0" y="0"/>
          <a:chExt cx="0" cy="0"/>
        </a:xfrm>
      </p:grpSpPr>
      <p:sp>
        <p:nvSpPr>
          <p:cNvPr id="15" name="Content Placeholder 3"/>
          <p:cNvSpPr>
            <a:spLocks noGrp="1"/>
          </p:cNvSpPr>
          <p:nvPr>
            <p:ph sz="half" idx="10"/>
          </p:nvPr>
        </p:nvSpPr>
        <p:spPr>
          <a:xfrm>
            <a:off x="628651" y="1225299"/>
            <a:ext cx="7886702" cy="3172967"/>
          </a:xfrm>
        </p:spPr>
        <p:txBody>
          <a:bodyPr>
            <a:normAutofit/>
          </a:bodyPr>
          <a:lstStyle>
            <a:lvl1pPr>
              <a:defRPr sz="1200"/>
            </a:lvl1pPr>
          </a:lstStyle>
          <a:p>
            <a:pPr lvl="0"/>
            <a:r>
              <a:rPr lang="en-US"/>
              <a:t>Click to edit Master text styles</a:t>
            </a:r>
          </a:p>
        </p:txBody>
      </p:sp>
      <p:cxnSp>
        <p:nvCxnSpPr>
          <p:cNvPr id="8" name="Straight Connector 7"/>
          <p:cNvCxnSpPr/>
          <p:nvPr userDrawn="1"/>
        </p:nvCxnSpPr>
        <p:spPr>
          <a:xfrm>
            <a:off x="628650" y="4770702"/>
            <a:ext cx="65128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8650" y="962904"/>
            <a:ext cx="78867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3186" y="4548338"/>
            <a:ext cx="1182163" cy="444729"/>
          </a:xfrm>
          <a:prstGeom prst="rect">
            <a:avLst/>
          </a:prstGeom>
        </p:spPr>
      </p:pic>
      <p:sp>
        <p:nvSpPr>
          <p:cNvPr id="9" name="Title Placeholder 1">
            <a:extLst>
              <a:ext uri="{FF2B5EF4-FFF2-40B4-BE49-F238E27FC236}">
                <a16:creationId xmlns:a16="http://schemas.microsoft.com/office/drawing/2014/main" id="{A795B0CA-9489-9E44-9B31-9A4459A8E169}"/>
              </a:ext>
            </a:extLst>
          </p:cNvPr>
          <p:cNvSpPr>
            <a:spLocks noGrp="1"/>
          </p:cNvSpPr>
          <p:nvPr>
            <p:ph type="title" hasCustomPrompt="1"/>
          </p:nvPr>
        </p:nvSpPr>
        <p:spPr>
          <a:xfrm>
            <a:off x="628650" y="273844"/>
            <a:ext cx="7886700" cy="689051"/>
          </a:xfrm>
          <a:prstGeom prst="rect">
            <a:avLst/>
          </a:prstGeom>
        </p:spPr>
        <p:txBody>
          <a:bodyPr vert="horz" lIns="91440" tIns="45720" rIns="91440" bIns="45720" rtlCol="0" anchor="ctr">
            <a:normAutofit/>
          </a:bodyPr>
          <a:lstStyle/>
          <a:p>
            <a:r>
              <a:rPr lang="en-US" dirty="0"/>
              <a:t>Click to edit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4642" r="29512" b="4650"/>
          <a:stretch/>
        </p:blipFill>
        <p:spPr>
          <a:xfrm>
            <a:off x="5145404" y="0"/>
            <a:ext cx="3998596" cy="5143497"/>
          </a:xfrm>
          <a:prstGeom prst="rect">
            <a:avLst/>
          </a:prstGeom>
        </p:spPr>
      </p:pic>
      <p:cxnSp>
        <p:nvCxnSpPr>
          <p:cNvPr id="15" name="Straight Connector 14"/>
          <p:cNvCxnSpPr/>
          <p:nvPr userDrawn="1"/>
        </p:nvCxnSpPr>
        <p:spPr>
          <a:xfrm>
            <a:off x="637794" y="2421134"/>
            <a:ext cx="41993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626364" y="1865824"/>
            <a:ext cx="2670048" cy="438582"/>
          </a:xfrm>
          <a:prstGeom prst="rect">
            <a:avLst/>
          </a:prstGeom>
          <a:noFill/>
        </p:spPr>
        <p:txBody>
          <a:bodyPr wrap="square" rtlCol="0">
            <a:spAutoFit/>
          </a:bodyPr>
          <a:lstStyle/>
          <a:p>
            <a:r>
              <a:rPr lang="en-US" sz="2200" dirty="0">
                <a:solidFill>
                  <a:srgbClr val="1A5632"/>
                </a:solidFill>
                <a:latin typeface="Raleway Medium" charset="0"/>
              </a:rPr>
              <a:t>Thank</a:t>
            </a:r>
            <a:r>
              <a:rPr lang="en-US" sz="2200" baseline="0" dirty="0">
                <a:solidFill>
                  <a:srgbClr val="1A5632"/>
                </a:solidFill>
                <a:latin typeface="Raleway Medium" charset="0"/>
              </a:rPr>
              <a:t> you</a:t>
            </a:r>
            <a:endParaRPr lang="en-US" sz="2200" dirty="0">
              <a:solidFill>
                <a:srgbClr val="1A5632"/>
              </a:solidFill>
              <a:latin typeface="Raleway Medium" charset="0"/>
            </a:endParaRPr>
          </a:p>
        </p:txBody>
      </p:sp>
      <p:sp>
        <p:nvSpPr>
          <p:cNvPr id="17" name="TextBox 16"/>
          <p:cNvSpPr txBox="1"/>
          <p:nvPr userDrawn="1"/>
        </p:nvSpPr>
        <p:spPr>
          <a:xfrm>
            <a:off x="626364" y="2588079"/>
            <a:ext cx="2619946" cy="276999"/>
          </a:xfrm>
          <a:prstGeom prst="rect">
            <a:avLst/>
          </a:prstGeom>
          <a:noFill/>
        </p:spPr>
        <p:txBody>
          <a:bodyPr wrap="square" rtlCol="0">
            <a:spAutoFit/>
          </a:bodyPr>
          <a:lstStyle/>
          <a:p>
            <a:r>
              <a:rPr lang="en-US" sz="1200" dirty="0" err="1">
                <a:effectLst/>
                <a:latin typeface="Lato" panose="020F0502020204030203" pitchFamily="34" charset="77"/>
              </a:rPr>
              <a:t>www.srscmat.co.uk</a:t>
            </a:r>
            <a:endParaRPr lang="en-US" sz="1200" dirty="0">
              <a:effectLst/>
              <a:latin typeface="Lato" panose="020F0502020204030203" pitchFamily="34" charset="77"/>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793" y="4011168"/>
            <a:ext cx="1897066" cy="71367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79133" y="4072227"/>
            <a:ext cx="1482139" cy="71449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cxnSp>
        <p:nvCxnSpPr>
          <p:cNvPr id="13" name="Straight Connector 12"/>
          <p:cNvCxnSpPr/>
          <p:nvPr userDrawn="1"/>
        </p:nvCxnSpPr>
        <p:spPr>
          <a:xfrm>
            <a:off x="637794" y="2426600"/>
            <a:ext cx="419938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t="4642" r="29478" b="4642"/>
          <a:stretch/>
        </p:blipFill>
        <p:spPr>
          <a:xfrm>
            <a:off x="5145404" y="0"/>
            <a:ext cx="3998596" cy="5143499"/>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7793" y="4011167"/>
            <a:ext cx="1897066" cy="713675"/>
          </a:xfrm>
          <a:prstGeom prst="rect">
            <a:avLst/>
          </a:prstGeom>
        </p:spPr>
      </p:pic>
      <p:sp>
        <p:nvSpPr>
          <p:cNvPr id="8" name="Title Placeholder 1">
            <a:extLst>
              <a:ext uri="{FF2B5EF4-FFF2-40B4-BE49-F238E27FC236}">
                <a16:creationId xmlns:a16="http://schemas.microsoft.com/office/drawing/2014/main" id="{B0D630A9-8BC2-1041-A8FF-151E631A105A}"/>
              </a:ext>
            </a:extLst>
          </p:cNvPr>
          <p:cNvSpPr>
            <a:spLocks noGrp="1"/>
          </p:cNvSpPr>
          <p:nvPr>
            <p:ph type="title" hasCustomPrompt="1"/>
          </p:nvPr>
        </p:nvSpPr>
        <p:spPr>
          <a:xfrm>
            <a:off x="626364" y="418658"/>
            <a:ext cx="4199382" cy="1904152"/>
          </a:xfrm>
          <a:prstGeom prst="rect">
            <a:avLst/>
          </a:prstGeom>
        </p:spPr>
        <p:txBody>
          <a:bodyPr vert="horz" lIns="91440" tIns="45720" rIns="91440" bIns="45720" rtlCol="0" anchor="b" anchorCtr="0">
            <a:normAutofit/>
          </a:bodyPr>
          <a:lstStyle/>
          <a:p>
            <a:r>
              <a:rPr lang="en-US"/>
              <a:t>Document title</a:t>
            </a:r>
          </a:p>
        </p:txBody>
      </p:sp>
      <p:sp>
        <p:nvSpPr>
          <p:cNvPr id="15" name="Text Placeholder 4">
            <a:extLst>
              <a:ext uri="{FF2B5EF4-FFF2-40B4-BE49-F238E27FC236}">
                <a16:creationId xmlns:a16="http://schemas.microsoft.com/office/drawing/2014/main" id="{EC7446FD-ABA3-ED49-BF37-6161B5FF56EF}"/>
              </a:ext>
            </a:extLst>
          </p:cNvPr>
          <p:cNvSpPr>
            <a:spLocks noGrp="1"/>
          </p:cNvSpPr>
          <p:nvPr>
            <p:ph type="body" sz="quarter" idx="10" hasCustomPrompt="1"/>
          </p:nvPr>
        </p:nvSpPr>
        <p:spPr>
          <a:xfrm>
            <a:off x="626364" y="2571748"/>
            <a:ext cx="4197094" cy="1130139"/>
          </a:xfrm>
        </p:spPr>
        <p:txBody>
          <a:bodyPr/>
          <a:lstStyle>
            <a:lvl1pPr>
              <a:defRPr b="0" i="0">
                <a:solidFill>
                  <a:schemeClr val="tx1">
                    <a:lumMod val="50000"/>
                    <a:lumOff val="50000"/>
                  </a:schemeClr>
                </a:solidFill>
                <a:latin typeface="Lato" panose="020F0502020204030203" pitchFamily="34" charset="77"/>
              </a:defRPr>
            </a:lvl1pPr>
            <a:lvl2pPr>
              <a:defRPr b="0" i="0">
                <a:solidFill>
                  <a:schemeClr val="tx1">
                    <a:lumMod val="50000"/>
                    <a:lumOff val="50000"/>
                  </a:schemeClr>
                </a:solidFill>
                <a:latin typeface="Raleway Medium" panose="020B0503030101060003" pitchFamily="34" charset="77"/>
              </a:defRPr>
            </a:lvl2pPr>
            <a:lvl3pPr>
              <a:defRPr b="0" i="0">
                <a:solidFill>
                  <a:schemeClr val="tx1">
                    <a:lumMod val="50000"/>
                    <a:lumOff val="50000"/>
                  </a:schemeClr>
                </a:solidFill>
                <a:latin typeface="Raleway Medium" panose="020B0503030101060003" pitchFamily="34" charset="77"/>
              </a:defRPr>
            </a:lvl3pPr>
            <a:lvl4pPr>
              <a:defRPr b="0" i="0">
                <a:solidFill>
                  <a:schemeClr val="tx1">
                    <a:lumMod val="50000"/>
                    <a:lumOff val="50000"/>
                  </a:schemeClr>
                </a:solidFill>
                <a:latin typeface="Raleway Medium" panose="020B0503030101060003" pitchFamily="34" charset="77"/>
              </a:defRPr>
            </a:lvl4pPr>
            <a:lvl5pPr>
              <a:defRPr b="0" i="0">
                <a:solidFill>
                  <a:schemeClr val="tx1">
                    <a:lumMod val="50000"/>
                    <a:lumOff val="50000"/>
                  </a:schemeClr>
                </a:solidFill>
                <a:latin typeface="Raleway Medium" panose="020B0503030101060003" pitchFamily="34" charset="77"/>
              </a:defRPr>
            </a:lvl5pPr>
          </a:lstStyle>
          <a:p>
            <a:pPr lvl="0"/>
            <a:r>
              <a:rPr lang="en-US"/>
              <a:t>Sub header</a:t>
            </a:r>
          </a:p>
        </p:txBody>
      </p:sp>
    </p:spTree>
    <p:extLst>
      <p:ext uri="{BB962C8B-B14F-4D97-AF65-F5344CB8AC3E}">
        <p14:creationId xmlns:p14="http://schemas.microsoft.com/office/powerpoint/2010/main" val="112820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a:extLst>
              <a:ext uri="{FF2B5EF4-FFF2-40B4-BE49-F238E27FC236}">
                <a16:creationId xmlns:a16="http://schemas.microsoft.com/office/drawing/2014/main" id="{36F4F9E8-0D37-DB4C-BB47-FB4ABC296B83}"/>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43502886"/>
      </p:ext>
    </p:extLst>
  </p:cSld>
  <p:clrMap bg1="lt1" tx1="dk1" bg2="lt2" tx2="dk2" accent1="accent1" accent2="accent2" accent3="accent3" accent4="accent4" accent5="accent5" accent6="accent6" hlink="hlink" folHlink="folHlink"/>
  <p:sldLayoutIdLst>
    <p:sldLayoutId id="2147483709" r:id="rId1"/>
    <p:sldLayoutId id="2147483721" r:id="rId2"/>
    <p:sldLayoutId id="2147483706" r:id="rId3"/>
    <p:sldLayoutId id="2147483722" r:id="rId4"/>
    <p:sldLayoutId id="2147483710" r:id="rId5"/>
    <p:sldLayoutId id="2147483704" r:id="rId6"/>
    <p:sldLayoutId id="2147483723" r:id="rId7"/>
    <p:sldLayoutId id="2147483724" r:id="rId8"/>
  </p:sldLayoutIdLst>
  <p:txStyles>
    <p:titleStyle>
      <a:lvl1pPr algn="l" defTabSz="685800" rtl="0" eaLnBrk="1" latinLnBrk="0" hangingPunct="1">
        <a:lnSpc>
          <a:spcPts val="2600"/>
        </a:lnSpc>
        <a:spcBef>
          <a:spcPct val="0"/>
        </a:spcBef>
        <a:spcAft>
          <a:spcPts val="600"/>
        </a:spcAft>
        <a:buNone/>
        <a:defRPr sz="2200" kern="1200" baseline="0">
          <a:solidFill>
            <a:srgbClr val="1A5632"/>
          </a:solidFill>
          <a:latin typeface="Raleway Medium" charset="0"/>
          <a:ea typeface="+mj-ea"/>
          <a:cs typeface="+mj-cs"/>
        </a:defRPr>
      </a:lvl1pPr>
    </p:titleStyle>
    <p:bodyStyle>
      <a:lvl1pPr marL="0" indent="0" algn="l" defTabSz="685800" rtl="0" eaLnBrk="1" latinLnBrk="0" hangingPunct="1">
        <a:lnSpc>
          <a:spcPct val="100000"/>
        </a:lnSpc>
        <a:spcBef>
          <a:spcPts val="750"/>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1pPr>
      <a:lvl2pPr marL="3429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2pPr>
      <a:lvl3pPr marL="6858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3pPr>
      <a:lvl4pPr marL="10287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4pPr>
      <a:lvl5pPr marL="13716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3">
            <a:extLst>
              <a:ext uri="{FF2B5EF4-FFF2-40B4-BE49-F238E27FC236}">
                <a16:creationId xmlns:a16="http://schemas.microsoft.com/office/drawing/2014/main" id="{36F4F9E8-0D37-DB4C-BB47-FB4ABC296B83}"/>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0291136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txStyles>
    <p:titleStyle>
      <a:lvl1pPr algn="l" defTabSz="685800" rtl="0" eaLnBrk="1" latinLnBrk="0" hangingPunct="1">
        <a:lnSpc>
          <a:spcPts val="2600"/>
        </a:lnSpc>
        <a:spcBef>
          <a:spcPct val="0"/>
        </a:spcBef>
        <a:spcAft>
          <a:spcPts val="600"/>
        </a:spcAft>
        <a:buNone/>
        <a:defRPr sz="2200" kern="1200" baseline="0">
          <a:solidFill>
            <a:srgbClr val="1A5632"/>
          </a:solidFill>
          <a:latin typeface="Raleway Medium" charset="0"/>
          <a:ea typeface="+mj-ea"/>
          <a:cs typeface="+mj-cs"/>
        </a:defRPr>
      </a:lvl1pPr>
    </p:titleStyle>
    <p:bodyStyle>
      <a:lvl1pPr marL="0" indent="0" algn="l" defTabSz="685800" rtl="0" eaLnBrk="1" latinLnBrk="0" hangingPunct="1">
        <a:lnSpc>
          <a:spcPct val="100000"/>
        </a:lnSpc>
        <a:spcBef>
          <a:spcPts val="750"/>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1pPr>
      <a:lvl2pPr marL="3429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2pPr>
      <a:lvl3pPr marL="6858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3pPr>
      <a:lvl4pPr marL="10287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4pPr>
      <a:lvl5pPr marL="1371600" indent="0" algn="l" defTabSz="685800" rtl="0" eaLnBrk="1" latinLnBrk="0" hangingPunct="1">
        <a:lnSpc>
          <a:spcPct val="90000"/>
        </a:lnSpc>
        <a:spcBef>
          <a:spcPts val="375"/>
        </a:spcBef>
        <a:spcAft>
          <a:spcPts val="300"/>
        </a:spcAft>
        <a:buFont typeface="Arial" panose="020B0604020202020204" pitchFamily="34" charset="0"/>
        <a:buNone/>
        <a:defRPr sz="1200" b="0" i="0" kern="1200">
          <a:solidFill>
            <a:schemeClr val="tx1"/>
          </a:solidFill>
          <a:latin typeface="Lato" panose="020F0502020204030203" pitchFamily="34" charset="77"/>
          <a:ea typeface="Lato" panose="020F0502020204030203" pitchFamily="34" charset="77"/>
          <a:cs typeface="Lato" panose="020F0502020204030203"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E0F9-E75B-1446-90E7-F12F82764A16}"/>
              </a:ext>
            </a:extLst>
          </p:cNvPr>
          <p:cNvSpPr>
            <a:spLocks noGrp="1"/>
          </p:cNvSpPr>
          <p:nvPr>
            <p:ph type="title"/>
          </p:nvPr>
        </p:nvSpPr>
        <p:spPr>
          <a:xfrm>
            <a:off x="497555" y="3216675"/>
            <a:ext cx="4564506" cy="638769"/>
          </a:xfrm>
        </p:spPr>
        <p:txBody>
          <a:bodyPr>
            <a:normAutofit fontScale="90000"/>
          </a:bodyPr>
          <a:lstStyle/>
          <a:p>
            <a:pPr algn="ctr"/>
            <a:r>
              <a:rPr lang="en-US" sz="2400" dirty="0">
                <a:latin typeface="Raleway Medium"/>
              </a:rPr>
              <a:t>Our vision, through faith, for 2030</a:t>
            </a:r>
            <a:br>
              <a:rPr lang="en-US" sz="2400" dirty="0">
                <a:latin typeface="Raleway Medium"/>
              </a:rPr>
            </a:br>
            <a:br>
              <a:rPr lang="en-US" sz="2400" dirty="0">
                <a:latin typeface="Raleway Medium"/>
              </a:rPr>
            </a:br>
            <a:r>
              <a:rPr lang="en-US" dirty="0">
                <a:latin typeface="Raleway Medium"/>
              </a:rPr>
              <a:t>Ambassadors For Hope pupil voice</a:t>
            </a:r>
            <a:endParaRPr lang="en-US" dirty="0"/>
          </a:p>
        </p:txBody>
      </p:sp>
      <p:sp>
        <p:nvSpPr>
          <p:cNvPr id="3" name="TextBox 2">
            <a:extLst>
              <a:ext uri="{FF2B5EF4-FFF2-40B4-BE49-F238E27FC236}">
                <a16:creationId xmlns:a16="http://schemas.microsoft.com/office/drawing/2014/main" id="{8617D847-EB74-A461-C8E7-BD293D1D48A0}"/>
              </a:ext>
            </a:extLst>
          </p:cNvPr>
          <p:cNvSpPr txBox="1"/>
          <p:nvPr/>
        </p:nvSpPr>
        <p:spPr>
          <a:xfrm>
            <a:off x="578739" y="768350"/>
            <a:ext cx="4483322"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15732"/>
                </a:solidFill>
                <a:effectLst/>
                <a:uLnTx/>
                <a:uFillTx/>
                <a:latin typeface="Lato"/>
                <a:ea typeface="+mn-ea"/>
                <a:cs typeface="+mn-cs"/>
              </a:rPr>
              <a:t>Growing in faith, serving with love,  </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ctr" defTabSz="68574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15732"/>
                </a:solidFill>
                <a:effectLst/>
                <a:uLnTx/>
                <a:uFillTx/>
                <a:latin typeface="Lato"/>
                <a:ea typeface="+mn-ea"/>
                <a:cs typeface="+mn-cs"/>
              </a:rPr>
              <a:t>transforming our world; together in Christ’.</a:t>
            </a:r>
            <a:r>
              <a:rPr kumimoji="0" lang="en-US" sz="1800" b="1" i="0" u="none" strike="noStrike" kern="1200" cap="none" spc="0" normalizeH="0" baseline="0" noProof="0">
                <a:ln>
                  <a:noFill/>
                </a:ln>
                <a:solidFill>
                  <a:srgbClr val="215732"/>
                </a:solidFill>
                <a:effectLst/>
                <a:uLnTx/>
                <a:uFillTx/>
                <a:latin typeface="Lato"/>
                <a:ea typeface="Lato"/>
                <a:cs typeface="Lato"/>
              </a:rPr>
              <a:t>​</a:t>
            </a:r>
          </a:p>
          <a:p>
            <a:pPr marL="0" marR="0" lvl="0" indent="0" algn="ctr" defTabSz="685749"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68574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15732"/>
                </a:solidFill>
                <a:effectLst/>
                <a:uLnTx/>
                <a:uFillTx/>
                <a:latin typeface="Lato"/>
                <a:ea typeface="Lato"/>
                <a:cs typeface="Lato"/>
              </a:rPr>
              <a:t>TRUST, TOGETHERNESS, KINDNESS</a:t>
            </a:r>
          </a:p>
        </p:txBody>
      </p:sp>
      <p:pic>
        <p:nvPicPr>
          <p:cNvPr id="4" name="Picture 4" descr="A red shield with a crown and cross&#10;&#10;Description automatically generated">
            <a:extLst>
              <a:ext uri="{FF2B5EF4-FFF2-40B4-BE49-F238E27FC236}">
                <a16:creationId xmlns:a16="http://schemas.microsoft.com/office/drawing/2014/main" id="{15C0E16E-5182-1271-A71C-D16F7030F732}"/>
              </a:ext>
            </a:extLst>
          </p:cNvPr>
          <p:cNvPicPr>
            <a:picLocks noChangeAspect="1"/>
          </p:cNvPicPr>
          <p:nvPr/>
        </p:nvPicPr>
        <p:blipFill>
          <a:blip r:embed="rId2"/>
          <a:stretch>
            <a:fillRect/>
          </a:stretch>
        </p:blipFill>
        <p:spPr>
          <a:xfrm>
            <a:off x="3253978" y="3810420"/>
            <a:ext cx="939404" cy="880224"/>
          </a:xfrm>
          <a:prstGeom prst="rect">
            <a:avLst/>
          </a:prstGeom>
        </p:spPr>
      </p:pic>
      <p:pic>
        <p:nvPicPr>
          <p:cNvPr id="5" name="Picture 5" descr="A green and white logo&#10;&#10;Description automatically generated">
            <a:extLst>
              <a:ext uri="{FF2B5EF4-FFF2-40B4-BE49-F238E27FC236}">
                <a16:creationId xmlns:a16="http://schemas.microsoft.com/office/drawing/2014/main" id="{5F1A9809-229B-0E2D-7113-04A4BAB944E1}"/>
              </a:ext>
            </a:extLst>
          </p:cNvPr>
          <p:cNvPicPr>
            <a:picLocks noChangeAspect="1"/>
          </p:cNvPicPr>
          <p:nvPr/>
        </p:nvPicPr>
        <p:blipFill>
          <a:blip r:embed="rId3"/>
          <a:stretch>
            <a:fillRect/>
          </a:stretch>
        </p:blipFill>
        <p:spPr>
          <a:xfrm>
            <a:off x="4280892" y="3855444"/>
            <a:ext cx="573287" cy="781245"/>
          </a:xfrm>
          <a:prstGeom prst="rect">
            <a:avLst/>
          </a:prstGeom>
        </p:spPr>
      </p:pic>
      <p:pic>
        <p:nvPicPr>
          <p:cNvPr id="7" name="Picture 6" descr="A white bird with a yellow anchor and red letters&#10;&#10;AI-generated content may be incorrect.">
            <a:extLst>
              <a:ext uri="{FF2B5EF4-FFF2-40B4-BE49-F238E27FC236}">
                <a16:creationId xmlns:a16="http://schemas.microsoft.com/office/drawing/2014/main" id="{EF947883-7D17-B262-64AA-61014D3EB4AD}"/>
              </a:ext>
            </a:extLst>
          </p:cNvPr>
          <p:cNvPicPr>
            <a:picLocks noChangeAspect="1"/>
          </p:cNvPicPr>
          <p:nvPr/>
        </p:nvPicPr>
        <p:blipFill>
          <a:blip r:embed="rId4"/>
          <a:stretch>
            <a:fillRect/>
          </a:stretch>
        </p:blipFill>
        <p:spPr>
          <a:xfrm>
            <a:off x="0" y="0"/>
            <a:ext cx="930910" cy="930910"/>
          </a:xfrm>
          <a:prstGeom prst="rect">
            <a:avLst/>
          </a:prstGeom>
        </p:spPr>
      </p:pic>
    </p:spTree>
    <p:extLst>
      <p:ext uri="{BB962C8B-B14F-4D97-AF65-F5344CB8AC3E}">
        <p14:creationId xmlns:p14="http://schemas.microsoft.com/office/powerpoint/2010/main" val="1941221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olorful banners with different symbols&#10;&#10;AI-generated content may be incorrect.">
            <a:extLst>
              <a:ext uri="{FF2B5EF4-FFF2-40B4-BE49-F238E27FC236}">
                <a16:creationId xmlns:a16="http://schemas.microsoft.com/office/drawing/2014/main" id="{B0FF6806-BCD1-A6C8-E6F6-21E30B1185C0}"/>
              </a:ext>
            </a:extLst>
          </p:cNvPr>
          <p:cNvPicPr>
            <a:picLocks noChangeAspect="1"/>
          </p:cNvPicPr>
          <p:nvPr/>
        </p:nvPicPr>
        <p:blipFill>
          <a:blip r:embed="rId2"/>
          <a:srcRect l="14858" r="68501"/>
          <a:stretch/>
        </p:blipFill>
        <p:spPr>
          <a:xfrm>
            <a:off x="230125" y="1117282"/>
            <a:ext cx="1088136" cy="3533775"/>
          </a:xfrm>
          <a:prstGeom prst="rect">
            <a:avLst/>
          </a:prstGeom>
        </p:spPr>
      </p:pic>
      <p:sp>
        <p:nvSpPr>
          <p:cNvPr id="5" name="Rectangle: Rounded Corners 4">
            <a:extLst>
              <a:ext uri="{FF2B5EF4-FFF2-40B4-BE49-F238E27FC236}">
                <a16:creationId xmlns:a16="http://schemas.microsoft.com/office/drawing/2014/main" id="{84FCA0D8-BF4B-B49A-99C2-43958C845EC2}"/>
              </a:ext>
            </a:extLst>
          </p:cNvPr>
          <p:cNvSpPr/>
          <p:nvPr/>
        </p:nvSpPr>
        <p:spPr>
          <a:xfrm>
            <a:off x="1318262" y="1162935"/>
            <a:ext cx="3710938" cy="3533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500" dirty="0">
                <a:latin typeface="Raleway" pitchFamily="2" charset="0"/>
              </a:rPr>
              <a:t>Respecting all members of our school communities</a:t>
            </a:r>
          </a:p>
          <a:p>
            <a:pPr marL="285750" indent="-285750" algn="ctr">
              <a:buFont typeface="Arial" panose="020B0604020202020204" pitchFamily="34" charset="0"/>
              <a:buChar char="•"/>
            </a:pPr>
            <a:r>
              <a:rPr lang="en-GB" sz="1500" dirty="0">
                <a:latin typeface="Raleway" pitchFamily="2" charset="0"/>
              </a:rPr>
              <a:t>Reaching out to local communities (</a:t>
            </a:r>
            <a:r>
              <a:rPr lang="en-GB" sz="1500" dirty="0" err="1">
                <a:latin typeface="Raleway" pitchFamily="2" charset="0"/>
              </a:rPr>
              <a:t>eg</a:t>
            </a:r>
            <a:r>
              <a:rPr lang="en-GB" sz="1500" dirty="0">
                <a:latin typeface="Raleway" pitchFamily="2" charset="0"/>
              </a:rPr>
              <a:t>, afternoon tea with elderly locals)</a:t>
            </a:r>
          </a:p>
          <a:p>
            <a:pPr marL="285750" indent="-285750" algn="ctr">
              <a:buFont typeface="Arial" panose="020B0604020202020204" pitchFamily="34" charset="0"/>
              <a:buChar char="•"/>
            </a:pPr>
            <a:r>
              <a:rPr lang="en-GB" sz="1500" dirty="0">
                <a:latin typeface="Raleway" pitchFamily="2" charset="0"/>
              </a:rPr>
              <a:t>Giving leadership roles to a wide variety of students in school (</a:t>
            </a:r>
            <a:r>
              <a:rPr lang="en-GB" sz="1500" dirty="0" err="1">
                <a:latin typeface="Raleway" pitchFamily="2" charset="0"/>
              </a:rPr>
              <a:t>eg</a:t>
            </a:r>
            <a:r>
              <a:rPr lang="en-GB" sz="1500" dirty="0">
                <a:latin typeface="Raleway" pitchFamily="2" charset="0"/>
              </a:rPr>
              <a:t>, playground friends, reading buddies.)</a:t>
            </a:r>
          </a:p>
          <a:p>
            <a:pPr marL="285750" indent="-285750" algn="ctr">
              <a:buFont typeface="Arial" panose="020B0604020202020204" pitchFamily="34" charset="0"/>
              <a:buChar char="•"/>
            </a:pPr>
            <a:r>
              <a:rPr lang="en-GB" sz="1500" dirty="0">
                <a:latin typeface="Raleway" pitchFamily="2" charset="0"/>
              </a:rPr>
              <a:t>Carol services where local parish is invited</a:t>
            </a:r>
          </a:p>
          <a:p>
            <a:pPr marL="285750" indent="-285750" algn="ctr">
              <a:buFont typeface="Arial" panose="020B0604020202020204" pitchFamily="34" charset="0"/>
              <a:buChar char="•"/>
            </a:pPr>
            <a:r>
              <a:rPr lang="en-GB" sz="1500" dirty="0">
                <a:latin typeface="Raleway" pitchFamily="2" charset="0"/>
              </a:rPr>
              <a:t>Student council/Ambassadors for Hope</a:t>
            </a:r>
          </a:p>
          <a:p>
            <a:pPr marL="285750" indent="-285750" algn="ctr">
              <a:buFont typeface="Arial" panose="020B0604020202020204" pitchFamily="34" charset="0"/>
              <a:buChar char="•"/>
            </a:pPr>
            <a:r>
              <a:rPr lang="en-GB" sz="1500" dirty="0">
                <a:latin typeface="Raleway" pitchFamily="2" charset="0"/>
              </a:rPr>
              <a:t>Bereavement support</a:t>
            </a:r>
          </a:p>
          <a:p>
            <a:pPr marL="285750" indent="-285750" algn="ctr">
              <a:buFont typeface="Arial" panose="020B0604020202020204" pitchFamily="34" charset="0"/>
              <a:buChar char="•"/>
            </a:pPr>
            <a:r>
              <a:rPr lang="en-GB" sz="1500" dirty="0">
                <a:latin typeface="Raleway" pitchFamily="2" charset="0"/>
              </a:rPr>
              <a:t>Sports leaders</a:t>
            </a:r>
          </a:p>
        </p:txBody>
      </p:sp>
      <p:sp>
        <p:nvSpPr>
          <p:cNvPr id="10" name="Title 1">
            <a:extLst>
              <a:ext uri="{FF2B5EF4-FFF2-40B4-BE49-F238E27FC236}">
                <a16:creationId xmlns:a16="http://schemas.microsoft.com/office/drawing/2014/main" id="{F0F92E88-5D33-E724-1AF7-81ECBB2C7344}"/>
              </a:ext>
            </a:extLst>
          </p:cNvPr>
          <p:cNvSpPr>
            <a:spLocks noGrp="1"/>
          </p:cNvSpPr>
          <p:nvPr>
            <p:ph type="title"/>
          </p:nvPr>
        </p:nvSpPr>
        <p:spPr>
          <a:xfrm>
            <a:off x="1007364" y="254607"/>
            <a:ext cx="5027676" cy="526222"/>
          </a:xfrm>
        </p:spPr>
        <p:txBody>
          <a:bodyPr>
            <a:normAutofit fontScale="90000"/>
          </a:bodyPr>
          <a:lstStyle/>
          <a:p>
            <a:r>
              <a:rPr lang="en-GB" b="1" u="sng" dirty="0"/>
              <a:t>CLM best practice </a:t>
            </a:r>
            <a:r>
              <a:rPr lang="en-GB" dirty="0"/>
              <a:t>– How the principles of CST are lived out in the SRS CMAT.</a:t>
            </a:r>
          </a:p>
        </p:txBody>
      </p:sp>
      <p:pic>
        <p:nvPicPr>
          <p:cNvPr id="11" name="Picture 10" descr="A white bird with a yellow anchor and red letters&#10;&#10;AI-generated content may be incorrect.">
            <a:extLst>
              <a:ext uri="{FF2B5EF4-FFF2-40B4-BE49-F238E27FC236}">
                <a16:creationId xmlns:a16="http://schemas.microsoft.com/office/drawing/2014/main" id="{C8DE03DB-467E-EC64-7770-4B473EF400CD}"/>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450360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4C22A-DA36-8E3D-9CA9-72E7C367BBAD}"/>
            </a:ext>
          </a:extLst>
        </p:cNvPr>
        <p:cNvGrpSpPr/>
        <p:nvPr/>
      </p:nvGrpSpPr>
      <p:grpSpPr>
        <a:xfrm>
          <a:off x="0" y="0"/>
          <a:ext cx="0" cy="0"/>
          <a:chOff x="0" y="0"/>
          <a:chExt cx="0" cy="0"/>
        </a:xfrm>
      </p:grpSpPr>
      <p:pic>
        <p:nvPicPr>
          <p:cNvPr id="4" name="Picture 3" descr="A group of colorful banners with different symbols&#10;&#10;AI-generated content may be incorrect.">
            <a:extLst>
              <a:ext uri="{FF2B5EF4-FFF2-40B4-BE49-F238E27FC236}">
                <a16:creationId xmlns:a16="http://schemas.microsoft.com/office/drawing/2014/main" id="{AD4A8A0F-0B09-29C9-85AA-5A8F93337ECF}"/>
              </a:ext>
            </a:extLst>
          </p:cNvPr>
          <p:cNvPicPr>
            <a:picLocks noChangeAspect="1"/>
          </p:cNvPicPr>
          <p:nvPr/>
        </p:nvPicPr>
        <p:blipFill>
          <a:blip r:embed="rId2"/>
          <a:srcRect l="31804" r="51653"/>
          <a:stretch/>
        </p:blipFill>
        <p:spPr>
          <a:xfrm>
            <a:off x="230125" y="1132522"/>
            <a:ext cx="1088138" cy="3533775"/>
          </a:xfrm>
          <a:prstGeom prst="rect">
            <a:avLst/>
          </a:prstGeom>
        </p:spPr>
      </p:pic>
      <p:sp>
        <p:nvSpPr>
          <p:cNvPr id="3" name="Rectangle: Rounded Corners 2">
            <a:extLst>
              <a:ext uri="{FF2B5EF4-FFF2-40B4-BE49-F238E27FC236}">
                <a16:creationId xmlns:a16="http://schemas.microsoft.com/office/drawing/2014/main" id="{0FDD6CAF-7D7B-F994-AEBC-A11772BC0221}"/>
              </a:ext>
            </a:extLst>
          </p:cNvPr>
          <p:cNvSpPr/>
          <p:nvPr/>
        </p:nvSpPr>
        <p:spPr>
          <a:xfrm>
            <a:off x="1318262" y="1162935"/>
            <a:ext cx="3710938" cy="3533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500" dirty="0">
                <a:latin typeface="Raleway" pitchFamily="2" charset="0"/>
              </a:rPr>
              <a:t>Celebrate St Francis of Assisi Feast day (Patron saint of nature and animals.)</a:t>
            </a:r>
          </a:p>
          <a:p>
            <a:pPr marL="285750" indent="-285750" algn="ctr">
              <a:buFont typeface="Arial" panose="020B0604020202020204" pitchFamily="34" charset="0"/>
              <a:buChar char="•"/>
            </a:pPr>
            <a:r>
              <a:rPr lang="en-GB" sz="1500" dirty="0">
                <a:latin typeface="Raleway" pitchFamily="2" charset="0"/>
              </a:rPr>
              <a:t>Litter pick linked to Duke of Edinburgh award</a:t>
            </a:r>
          </a:p>
          <a:p>
            <a:pPr marL="285750" indent="-285750" algn="ctr">
              <a:buFont typeface="Arial" panose="020B0604020202020204" pitchFamily="34" charset="0"/>
              <a:buChar char="•"/>
            </a:pPr>
            <a:r>
              <a:rPr lang="en-GB" sz="1500" dirty="0">
                <a:latin typeface="Raleway" pitchFamily="2" charset="0"/>
              </a:rPr>
              <a:t>Schools achieving Live Simply awards</a:t>
            </a:r>
          </a:p>
          <a:p>
            <a:pPr marL="285750" indent="-285750" algn="ctr">
              <a:buFont typeface="Arial" panose="020B0604020202020204" pitchFamily="34" charset="0"/>
              <a:buChar char="•"/>
            </a:pPr>
            <a:r>
              <a:rPr lang="en-GB" sz="1500" dirty="0">
                <a:latin typeface="Raleway" pitchFamily="2" charset="0"/>
              </a:rPr>
              <a:t>Allotment/garden areas – eco clubs</a:t>
            </a:r>
          </a:p>
          <a:p>
            <a:pPr marL="285750" indent="-285750" algn="ctr">
              <a:buFont typeface="Arial" panose="020B0604020202020204" pitchFamily="34" charset="0"/>
              <a:buChar char="•"/>
            </a:pPr>
            <a:r>
              <a:rPr lang="en-GB" sz="1500" dirty="0">
                <a:latin typeface="Raleway" pitchFamily="2" charset="0"/>
              </a:rPr>
              <a:t>Forest school incorporating CST principles and prayer experience</a:t>
            </a:r>
          </a:p>
          <a:p>
            <a:pPr marL="285750" indent="-285750" algn="ctr">
              <a:buFont typeface="Arial" panose="020B0604020202020204" pitchFamily="34" charset="0"/>
              <a:buChar char="•"/>
            </a:pPr>
            <a:r>
              <a:rPr lang="en-GB" sz="1500" dirty="0">
                <a:latin typeface="Raleway" pitchFamily="2" charset="0"/>
              </a:rPr>
              <a:t>Energy saving schemes</a:t>
            </a:r>
          </a:p>
          <a:p>
            <a:pPr marL="285750" indent="-285750" algn="ctr">
              <a:buFont typeface="Arial" panose="020B0604020202020204" pitchFamily="34" charset="0"/>
              <a:buChar char="•"/>
            </a:pPr>
            <a:r>
              <a:rPr lang="en-GB" sz="1500" dirty="0">
                <a:latin typeface="Raleway" pitchFamily="2" charset="0"/>
              </a:rPr>
              <a:t>Recycling schemes </a:t>
            </a:r>
          </a:p>
        </p:txBody>
      </p:sp>
      <p:sp>
        <p:nvSpPr>
          <p:cNvPr id="7" name="Title 1">
            <a:extLst>
              <a:ext uri="{FF2B5EF4-FFF2-40B4-BE49-F238E27FC236}">
                <a16:creationId xmlns:a16="http://schemas.microsoft.com/office/drawing/2014/main" id="{3188E0E9-A86E-AA5A-4472-F9F47D1107F7}"/>
              </a:ext>
            </a:extLst>
          </p:cNvPr>
          <p:cNvSpPr>
            <a:spLocks noGrp="1"/>
          </p:cNvSpPr>
          <p:nvPr>
            <p:ph type="title"/>
          </p:nvPr>
        </p:nvSpPr>
        <p:spPr>
          <a:xfrm>
            <a:off x="1007364" y="254607"/>
            <a:ext cx="5027676" cy="526222"/>
          </a:xfrm>
        </p:spPr>
        <p:txBody>
          <a:bodyPr>
            <a:normAutofit fontScale="90000"/>
          </a:bodyPr>
          <a:lstStyle/>
          <a:p>
            <a:r>
              <a:rPr lang="en-GB" b="1" u="sng" dirty="0"/>
              <a:t>CLM best practice </a:t>
            </a:r>
            <a:r>
              <a:rPr lang="en-GB" dirty="0"/>
              <a:t>– How the principles of CST are lived out in the SRS CMAT.</a:t>
            </a:r>
          </a:p>
        </p:txBody>
      </p:sp>
      <p:pic>
        <p:nvPicPr>
          <p:cNvPr id="8" name="Picture 7" descr="A white bird with a yellow anchor and red letters&#10;&#10;AI-generated content may be incorrect.">
            <a:extLst>
              <a:ext uri="{FF2B5EF4-FFF2-40B4-BE49-F238E27FC236}">
                <a16:creationId xmlns:a16="http://schemas.microsoft.com/office/drawing/2014/main" id="{3A69BDE1-644A-B6DB-A6FC-90012C7F9D70}"/>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266403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A9428-5AA8-8B10-9C07-CAC87F75CD18}"/>
            </a:ext>
          </a:extLst>
        </p:cNvPr>
        <p:cNvGrpSpPr/>
        <p:nvPr/>
      </p:nvGrpSpPr>
      <p:grpSpPr>
        <a:xfrm>
          <a:off x="0" y="0"/>
          <a:ext cx="0" cy="0"/>
          <a:chOff x="0" y="0"/>
          <a:chExt cx="0" cy="0"/>
        </a:xfrm>
      </p:grpSpPr>
      <p:pic>
        <p:nvPicPr>
          <p:cNvPr id="4" name="Picture 3" descr="A group of colorful banners with different symbols&#10;&#10;AI-generated content may be incorrect.">
            <a:extLst>
              <a:ext uri="{FF2B5EF4-FFF2-40B4-BE49-F238E27FC236}">
                <a16:creationId xmlns:a16="http://schemas.microsoft.com/office/drawing/2014/main" id="{A19B6C9F-BA85-0B08-AC6E-12E43DA7FBC9}"/>
              </a:ext>
            </a:extLst>
          </p:cNvPr>
          <p:cNvPicPr>
            <a:picLocks noChangeAspect="1"/>
          </p:cNvPicPr>
          <p:nvPr/>
        </p:nvPicPr>
        <p:blipFill>
          <a:blip r:embed="rId2"/>
          <a:srcRect l="48346" r="33979"/>
          <a:stretch/>
        </p:blipFill>
        <p:spPr>
          <a:xfrm>
            <a:off x="230125" y="1071562"/>
            <a:ext cx="1171956" cy="3533775"/>
          </a:xfrm>
          <a:prstGeom prst="rect">
            <a:avLst/>
          </a:prstGeom>
        </p:spPr>
      </p:pic>
      <p:sp>
        <p:nvSpPr>
          <p:cNvPr id="3" name="Rectangle: Rounded Corners 2">
            <a:extLst>
              <a:ext uri="{FF2B5EF4-FFF2-40B4-BE49-F238E27FC236}">
                <a16:creationId xmlns:a16="http://schemas.microsoft.com/office/drawing/2014/main" id="{974A25AC-EDEC-213E-D0F9-3069207E49C2}"/>
              </a:ext>
            </a:extLst>
          </p:cNvPr>
          <p:cNvSpPr/>
          <p:nvPr/>
        </p:nvSpPr>
        <p:spPr>
          <a:xfrm>
            <a:off x="1402080" y="1162935"/>
            <a:ext cx="3627119" cy="3533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500" dirty="0">
                <a:latin typeface="Raleway" pitchFamily="2" charset="0"/>
              </a:rPr>
              <a:t>Student leadership teams supporting younger year groups</a:t>
            </a:r>
          </a:p>
          <a:p>
            <a:pPr marL="285750" indent="-285750" algn="ctr">
              <a:buFont typeface="Arial" panose="020B0604020202020204" pitchFamily="34" charset="0"/>
              <a:buChar char="•"/>
            </a:pPr>
            <a:r>
              <a:rPr lang="en-GB" sz="1500" dirty="0">
                <a:latin typeface="Raleway" pitchFamily="2" charset="0"/>
              </a:rPr>
              <a:t>Shoe box appeals</a:t>
            </a:r>
          </a:p>
          <a:p>
            <a:pPr marL="285750" indent="-285750" algn="ctr">
              <a:buFont typeface="Arial" panose="020B0604020202020204" pitchFamily="34" charset="0"/>
              <a:buChar char="•"/>
            </a:pPr>
            <a:r>
              <a:rPr lang="en-GB" sz="1500" dirty="0">
                <a:latin typeface="Raleway" pitchFamily="2" charset="0"/>
              </a:rPr>
              <a:t>Christmas cards to prisoners</a:t>
            </a:r>
          </a:p>
          <a:p>
            <a:pPr marL="285750" indent="-285750" algn="ctr">
              <a:buFont typeface="Arial" panose="020B0604020202020204" pitchFamily="34" charset="0"/>
              <a:buChar char="•"/>
            </a:pPr>
            <a:r>
              <a:rPr lang="en-GB" sz="1500" dirty="0">
                <a:latin typeface="Raleway" pitchFamily="2" charset="0"/>
              </a:rPr>
              <a:t>Following school virtues of Trust and Care</a:t>
            </a:r>
          </a:p>
          <a:p>
            <a:pPr marL="285750" indent="-285750" algn="ctr">
              <a:buFont typeface="Arial" panose="020B0604020202020204" pitchFamily="34" charset="0"/>
              <a:buChar char="•"/>
            </a:pPr>
            <a:r>
              <a:rPr lang="en-GB" sz="1500" dirty="0">
                <a:latin typeface="Raleway" pitchFamily="2" charset="0"/>
              </a:rPr>
              <a:t>Using kind language around school</a:t>
            </a:r>
          </a:p>
          <a:p>
            <a:pPr marL="285750" indent="-285750" algn="ctr">
              <a:buFont typeface="Arial" panose="020B0604020202020204" pitchFamily="34" charset="0"/>
              <a:buChar char="•"/>
            </a:pPr>
            <a:r>
              <a:rPr lang="en-GB" sz="1500" dirty="0">
                <a:latin typeface="Raleway" pitchFamily="2" charset="0"/>
              </a:rPr>
              <a:t>Praying for Peace during </a:t>
            </a:r>
            <a:r>
              <a:rPr lang="en-GB" sz="1500" dirty="0" err="1">
                <a:latin typeface="Raleway" pitchFamily="2" charset="0"/>
              </a:rPr>
              <a:t>CotW</a:t>
            </a:r>
            <a:endParaRPr lang="en-GB" sz="1500" dirty="0">
              <a:latin typeface="Raleway" pitchFamily="2" charset="0"/>
            </a:endParaRPr>
          </a:p>
          <a:p>
            <a:pPr marL="285750" indent="-285750" algn="ctr">
              <a:buFont typeface="Arial" panose="020B0604020202020204" pitchFamily="34" charset="0"/>
              <a:buChar char="•"/>
            </a:pPr>
            <a:r>
              <a:rPr lang="en-GB" sz="1500" dirty="0">
                <a:latin typeface="Raleway" pitchFamily="2" charset="0"/>
              </a:rPr>
              <a:t>Being good role models</a:t>
            </a:r>
          </a:p>
          <a:p>
            <a:pPr marL="285750" indent="-285750" algn="ctr">
              <a:buFont typeface="Arial" panose="020B0604020202020204" pitchFamily="34" charset="0"/>
              <a:buChar char="•"/>
            </a:pPr>
            <a:r>
              <a:rPr lang="en-GB" sz="1500" dirty="0">
                <a:latin typeface="Raleway" pitchFamily="2" charset="0"/>
              </a:rPr>
              <a:t>Raising money for Macmillan cancer support</a:t>
            </a:r>
          </a:p>
          <a:p>
            <a:pPr marL="285750" indent="-285750" algn="ctr">
              <a:buFont typeface="Arial" panose="020B0604020202020204" pitchFamily="34" charset="0"/>
              <a:buChar char="•"/>
            </a:pPr>
            <a:r>
              <a:rPr lang="en-GB" sz="1500" dirty="0">
                <a:latin typeface="Raleway" pitchFamily="2" charset="0"/>
              </a:rPr>
              <a:t>Reverse Advent Calendars</a:t>
            </a:r>
          </a:p>
        </p:txBody>
      </p:sp>
      <p:sp>
        <p:nvSpPr>
          <p:cNvPr id="7" name="Title 1">
            <a:extLst>
              <a:ext uri="{FF2B5EF4-FFF2-40B4-BE49-F238E27FC236}">
                <a16:creationId xmlns:a16="http://schemas.microsoft.com/office/drawing/2014/main" id="{BB785E6E-2209-D39E-0E69-ED7C4E96C8A2}"/>
              </a:ext>
            </a:extLst>
          </p:cNvPr>
          <p:cNvSpPr>
            <a:spLocks noGrp="1"/>
          </p:cNvSpPr>
          <p:nvPr>
            <p:ph type="title"/>
          </p:nvPr>
        </p:nvSpPr>
        <p:spPr>
          <a:xfrm>
            <a:off x="1007364" y="254607"/>
            <a:ext cx="5027676" cy="526222"/>
          </a:xfrm>
        </p:spPr>
        <p:txBody>
          <a:bodyPr>
            <a:normAutofit fontScale="90000"/>
          </a:bodyPr>
          <a:lstStyle/>
          <a:p>
            <a:r>
              <a:rPr lang="en-GB" b="1" u="sng" dirty="0"/>
              <a:t>CLM best practice </a:t>
            </a:r>
            <a:r>
              <a:rPr lang="en-GB" dirty="0"/>
              <a:t>– How the principles of CST are lived out in the SRS CMAT.</a:t>
            </a:r>
          </a:p>
        </p:txBody>
      </p:sp>
      <p:pic>
        <p:nvPicPr>
          <p:cNvPr id="8" name="Picture 7" descr="A white bird with a yellow anchor and red letters&#10;&#10;AI-generated content may be incorrect.">
            <a:extLst>
              <a:ext uri="{FF2B5EF4-FFF2-40B4-BE49-F238E27FC236}">
                <a16:creationId xmlns:a16="http://schemas.microsoft.com/office/drawing/2014/main" id="{3C32E882-4B47-297C-1D5E-C44D5CC3197E}"/>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245835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57997-76DF-57B5-5156-40622500E24E}"/>
            </a:ext>
          </a:extLst>
        </p:cNvPr>
        <p:cNvGrpSpPr/>
        <p:nvPr/>
      </p:nvGrpSpPr>
      <p:grpSpPr>
        <a:xfrm>
          <a:off x="0" y="0"/>
          <a:ext cx="0" cy="0"/>
          <a:chOff x="0" y="0"/>
          <a:chExt cx="0" cy="0"/>
        </a:xfrm>
      </p:grpSpPr>
      <p:pic>
        <p:nvPicPr>
          <p:cNvPr id="4" name="Picture 3" descr="A group of colorful banners with different symbols&#10;&#10;AI-generated content may be incorrect.">
            <a:extLst>
              <a:ext uri="{FF2B5EF4-FFF2-40B4-BE49-F238E27FC236}">
                <a16:creationId xmlns:a16="http://schemas.microsoft.com/office/drawing/2014/main" id="{E9436251-A508-9386-0591-0671C66A7C5D}"/>
              </a:ext>
            </a:extLst>
          </p:cNvPr>
          <p:cNvPicPr>
            <a:picLocks noChangeAspect="1"/>
          </p:cNvPicPr>
          <p:nvPr/>
        </p:nvPicPr>
        <p:blipFill>
          <a:blip r:embed="rId2"/>
          <a:srcRect l="66124" r="16615"/>
          <a:stretch/>
        </p:blipFill>
        <p:spPr>
          <a:xfrm>
            <a:off x="230125" y="1162934"/>
            <a:ext cx="1164336" cy="3533775"/>
          </a:xfrm>
          <a:prstGeom prst="rect">
            <a:avLst/>
          </a:prstGeom>
        </p:spPr>
      </p:pic>
      <p:sp>
        <p:nvSpPr>
          <p:cNvPr id="3" name="Rectangle: Rounded Corners 2">
            <a:extLst>
              <a:ext uri="{FF2B5EF4-FFF2-40B4-BE49-F238E27FC236}">
                <a16:creationId xmlns:a16="http://schemas.microsoft.com/office/drawing/2014/main" id="{6F22B437-36DC-A8A0-3CBB-F5DD7877C1C5}"/>
              </a:ext>
            </a:extLst>
          </p:cNvPr>
          <p:cNvSpPr/>
          <p:nvPr/>
        </p:nvSpPr>
        <p:spPr>
          <a:xfrm>
            <a:off x="1394460" y="1162935"/>
            <a:ext cx="3634739" cy="3533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500" dirty="0">
                <a:latin typeface="Raleway" pitchFamily="2" charset="0"/>
              </a:rPr>
              <a:t>Supporting CAFOD/Christian Aid/Aid to the Church in Need.</a:t>
            </a:r>
          </a:p>
          <a:p>
            <a:pPr marL="285750" indent="-285750" algn="ctr">
              <a:buFont typeface="Arial" panose="020B0604020202020204" pitchFamily="34" charset="0"/>
              <a:buChar char="•"/>
            </a:pPr>
            <a:r>
              <a:rPr lang="en-GB" sz="1500" dirty="0">
                <a:latin typeface="Raleway" pitchFamily="2" charset="0"/>
              </a:rPr>
              <a:t>Cake sales to support charities</a:t>
            </a:r>
          </a:p>
          <a:p>
            <a:pPr marL="285750" indent="-285750" algn="ctr">
              <a:buFont typeface="Arial" panose="020B0604020202020204" pitchFamily="34" charset="0"/>
              <a:buChar char="•"/>
            </a:pPr>
            <a:r>
              <a:rPr lang="en-GB" sz="1500" dirty="0">
                <a:latin typeface="Raleway" pitchFamily="2" charset="0"/>
              </a:rPr>
              <a:t>Learning about how Jesus treated the poor</a:t>
            </a:r>
          </a:p>
          <a:p>
            <a:pPr marL="285750" indent="-285750" algn="ctr">
              <a:buFont typeface="Arial" panose="020B0604020202020204" pitchFamily="34" charset="0"/>
              <a:buChar char="•"/>
            </a:pPr>
            <a:r>
              <a:rPr lang="en-GB" sz="1500" dirty="0">
                <a:latin typeface="Raleway" pitchFamily="2" charset="0"/>
              </a:rPr>
              <a:t>Learning about Fairtrade and how it works to give those most affected by poverty, the chance to train, work and support their families.</a:t>
            </a:r>
          </a:p>
          <a:p>
            <a:pPr marL="285750" indent="-285750" algn="ctr">
              <a:buFont typeface="Arial" panose="020B0604020202020204" pitchFamily="34" charset="0"/>
              <a:buChar char="•"/>
            </a:pPr>
            <a:r>
              <a:rPr lang="en-GB" sz="1500" dirty="0">
                <a:latin typeface="Raleway" pitchFamily="2" charset="0"/>
              </a:rPr>
              <a:t>Big Lent Walk</a:t>
            </a:r>
          </a:p>
          <a:p>
            <a:pPr marL="285750" indent="-285750" algn="ctr">
              <a:buFont typeface="Arial" panose="020B0604020202020204" pitchFamily="34" charset="0"/>
              <a:buChar char="•"/>
            </a:pPr>
            <a:r>
              <a:rPr lang="en-GB" sz="1500" dirty="0">
                <a:latin typeface="Raleway" pitchFamily="2" charset="0"/>
              </a:rPr>
              <a:t>Danceathon for school in Malawi</a:t>
            </a:r>
          </a:p>
        </p:txBody>
      </p:sp>
      <p:sp>
        <p:nvSpPr>
          <p:cNvPr id="7" name="Title 1">
            <a:extLst>
              <a:ext uri="{FF2B5EF4-FFF2-40B4-BE49-F238E27FC236}">
                <a16:creationId xmlns:a16="http://schemas.microsoft.com/office/drawing/2014/main" id="{4708D6C3-55C6-5D2D-BD84-FBA81B12BE31}"/>
              </a:ext>
            </a:extLst>
          </p:cNvPr>
          <p:cNvSpPr>
            <a:spLocks noGrp="1"/>
          </p:cNvSpPr>
          <p:nvPr>
            <p:ph type="title"/>
          </p:nvPr>
        </p:nvSpPr>
        <p:spPr>
          <a:xfrm>
            <a:off x="1007364" y="254607"/>
            <a:ext cx="5027676" cy="526222"/>
          </a:xfrm>
        </p:spPr>
        <p:txBody>
          <a:bodyPr>
            <a:normAutofit fontScale="90000"/>
          </a:bodyPr>
          <a:lstStyle/>
          <a:p>
            <a:r>
              <a:rPr lang="en-GB" b="1" u="sng" dirty="0"/>
              <a:t>CLM best practice </a:t>
            </a:r>
            <a:r>
              <a:rPr lang="en-GB" dirty="0"/>
              <a:t>– How the principles of CST are lived out in the SRS CMAT.</a:t>
            </a:r>
          </a:p>
        </p:txBody>
      </p:sp>
      <p:pic>
        <p:nvPicPr>
          <p:cNvPr id="8" name="Picture 7" descr="A white bird with a yellow anchor and red letters&#10;&#10;AI-generated content may be incorrect.">
            <a:extLst>
              <a:ext uri="{FF2B5EF4-FFF2-40B4-BE49-F238E27FC236}">
                <a16:creationId xmlns:a16="http://schemas.microsoft.com/office/drawing/2014/main" id="{1288E112-04FE-DA27-2BFB-AE52793DA74A}"/>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33479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B6348-5128-A78A-711E-7909F2CDE7D3}"/>
            </a:ext>
          </a:extLst>
        </p:cNvPr>
        <p:cNvGrpSpPr/>
        <p:nvPr/>
      </p:nvGrpSpPr>
      <p:grpSpPr>
        <a:xfrm>
          <a:off x="0" y="0"/>
          <a:ext cx="0" cy="0"/>
          <a:chOff x="0" y="0"/>
          <a:chExt cx="0" cy="0"/>
        </a:xfrm>
      </p:grpSpPr>
      <p:pic>
        <p:nvPicPr>
          <p:cNvPr id="4" name="Picture 3" descr="A group of colorful banners with different symbols&#10;&#10;AI-generated content may be incorrect.">
            <a:extLst>
              <a:ext uri="{FF2B5EF4-FFF2-40B4-BE49-F238E27FC236}">
                <a16:creationId xmlns:a16="http://schemas.microsoft.com/office/drawing/2014/main" id="{C3532A2A-0C6E-2861-4F93-4594B84BAA1C}"/>
              </a:ext>
            </a:extLst>
          </p:cNvPr>
          <p:cNvPicPr>
            <a:picLocks noChangeAspect="1"/>
          </p:cNvPicPr>
          <p:nvPr/>
        </p:nvPicPr>
        <p:blipFill>
          <a:blip r:embed="rId2"/>
          <a:srcRect l="83488"/>
          <a:stretch/>
        </p:blipFill>
        <p:spPr>
          <a:xfrm>
            <a:off x="230125" y="1117282"/>
            <a:ext cx="1133856" cy="3533775"/>
          </a:xfrm>
          <a:prstGeom prst="rect">
            <a:avLst/>
          </a:prstGeom>
        </p:spPr>
      </p:pic>
      <p:sp>
        <p:nvSpPr>
          <p:cNvPr id="3" name="Rectangle: Rounded Corners 2">
            <a:extLst>
              <a:ext uri="{FF2B5EF4-FFF2-40B4-BE49-F238E27FC236}">
                <a16:creationId xmlns:a16="http://schemas.microsoft.com/office/drawing/2014/main" id="{D6E6B4FB-AD54-7767-FFAE-20CCA65684FA}"/>
              </a:ext>
            </a:extLst>
          </p:cNvPr>
          <p:cNvSpPr/>
          <p:nvPr/>
        </p:nvSpPr>
        <p:spPr>
          <a:xfrm>
            <a:off x="1363980" y="1162935"/>
            <a:ext cx="3665219" cy="3533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500" dirty="0">
                <a:latin typeface="Raleway" pitchFamily="2" charset="0"/>
              </a:rPr>
              <a:t>Supporting Fairtrade</a:t>
            </a:r>
          </a:p>
          <a:p>
            <a:pPr marL="285750" indent="-285750" algn="ctr">
              <a:buFont typeface="Arial" panose="020B0604020202020204" pitchFamily="34" charset="0"/>
              <a:buChar char="•"/>
            </a:pPr>
            <a:r>
              <a:rPr lang="en-GB" sz="1500" dirty="0">
                <a:latin typeface="Raleway" pitchFamily="2" charset="0"/>
              </a:rPr>
              <a:t>Raising awareness of sweatshops</a:t>
            </a:r>
          </a:p>
          <a:p>
            <a:pPr marL="285750" indent="-285750" algn="ctr">
              <a:buFont typeface="Arial" panose="020B0604020202020204" pitchFamily="34" charset="0"/>
              <a:buChar char="•"/>
            </a:pPr>
            <a:r>
              <a:rPr lang="en-GB" sz="1500" dirty="0">
                <a:latin typeface="Raleway" pitchFamily="2" charset="0"/>
              </a:rPr>
              <a:t>Respecting adults in school</a:t>
            </a:r>
          </a:p>
          <a:p>
            <a:pPr marL="285750" indent="-285750" algn="ctr">
              <a:buFont typeface="Arial" panose="020B0604020202020204" pitchFamily="34" charset="0"/>
              <a:buChar char="•"/>
            </a:pPr>
            <a:r>
              <a:rPr lang="en-GB" sz="1500" dirty="0">
                <a:latin typeface="Raleway" pitchFamily="2" charset="0"/>
              </a:rPr>
              <a:t>Not buying fast fashion</a:t>
            </a:r>
          </a:p>
          <a:p>
            <a:pPr marL="285750" indent="-285750" algn="ctr">
              <a:buFont typeface="Arial" panose="020B0604020202020204" pitchFamily="34" charset="0"/>
              <a:buChar char="•"/>
            </a:pPr>
            <a:r>
              <a:rPr lang="en-GB" sz="1500" dirty="0">
                <a:latin typeface="Raleway" pitchFamily="2" charset="0"/>
              </a:rPr>
              <a:t>Learning about workers </a:t>
            </a:r>
            <a:r>
              <a:rPr lang="en-GB" sz="1500">
                <a:latin typeface="Raleway" pitchFamily="2" charset="0"/>
              </a:rPr>
              <a:t>rights in RE</a:t>
            </a:r>
            <a:endParaRPr lang="en-GB" sz="1500" dirty="0">
              <a:latin typeface="Raleway" pitchFamily="2" charset="0"/>
            </a:endParaRPr>
          </a:p>
        </p:txBody>
      </p:sp>
      <p:sp>
        <p:nvSpPr>
          <p:cNvPr id="7" name="Title 1">
            <a:extLst>
              <a:ext uri="{FF2B5EF4-FFF2-40B4-BE49-F238E27FC236}">
                <a16:creationId xmlns:a16="http://schemas.microsoft.com/office/drawing/2014/main" id="{672E32D2-B93B-2876-041D-951F185D3409}"/>
              </a:ext>
            </a:extLst>
          </p:cNvPr>
          <p:cNvSpPr>
            <a:spLocks noGrp="1"/>
          </p:cNvSpPr>
          <p:nvPr>
            <p:ph type="title"/>
          </p:nvPr>
        </p:nvSpPr>
        <p:spPr>
          <a:xfrm>
            <a:off x="1007364" y="254607"/>
            <a:ext cx="5027676" cy="526222"/>
          </a:xfrm>
        </p:spPr>
        <p:txBody>
          <a:bodyPr>
            <a:normAutofit fontScale="90000"/>
          </a:bodyPr>
          <a:lstStyle/>
          <a:p>
            <a:r>
              <a:rPr lang="en-GB" b="1" u="sng" dirty="0"/>
              <a:t>CLM best practice </a:t>
            </a:r>
            <a:r>
              <a:rPr lang="en-GB" dirty="0"/>
              <a:t>– How the principles of CST are lived out in the SRS CMAT.</a:t>
            </a:r>
          </a:p>
        </p:txBody>
      </p:sp>
      <p:pic>
        <p:nvPicPr>
          <p:cNvPr id="8" name="Picture 7" descr="A white bird with a yellow anchor and red letters&#10;&#10;AI-generated content may be incorrect.">
            <a:extLst>
              <a:ext uri="{FF2B5EF4-FFF2-40B4-BE49-F238E27FC236}">
                <a16:creationId xmlns:a16="http://schemas.microsoft.com/office/drawing/2014/main" id="{102C2EA7-B91D-DB98-DF6C-2905B981AFD3}"/>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395370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74E59E-2722-FC45-9042-CF0A00CADFA6}"/>
              </a:ext>
            </a:extLst>
          </p:cNvPr>
          <p:cNvSpPr>
            <a:spLocks noGrp="1"/>
          </p:cNvSpPr>
          <p:nvPr>
            <p:ph type="body" sz="quarter" idx="10"/>
          </p:nvPr>
        </p:nvSpPr>
        <p:spPr>
          <a:xfrm>
            <a:off x="545499" y="1153495"/>
            <a:ext cx="4197094" cy="1060969"/>
          </a:xfrm>
        </p:spPr>
        <p:txBody>
          <a:bodyPr>
            <a:normAutofit/>
          </a:bodyPr>
          <a:lstStyle/>
          <a:p>
            <a:endParaRPr lang="en-GB" sz="1800" dirty="0">
              <a:effectLst/>
              <a:latin typeface="Lato" panose="020F0502020204030203" pitchFamily="34" charset="0"/>
              <a:ea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8102E70F-1F82-9902-7869-CC131BD9B0D5}"/>
              </a:ext>
            </a:extLst>
          </p:cNvPr>
          <p:cNvPicPr>
            <a:picLocks noChangeAspect="1"/>
          </p:cNvPicPr>
          <p:nvPr/>
        </p:nvPicPr>
        <p:blipFill>
          <a:blip r:embed="rId2"/>
          <a:stretch>
            <a:fillRect/>
          </a:stretch>
        </p:blipFill>
        <p:spPr>
          <a:xfrm>
            <a:off x="7114965" y="4456612"/>
            <a:ext cx="1977227" cy="597766"/>
          </a:xfrm>
          <a:prstGeom prst="rect">
            <a:avLst/>
          </a:prstGeom>
        </p:spPr>
      </p:pic>
      <p:sp>
        <p:nvSpPr>
          <p:cNvPr id="2" name="TextBox 1">
            <a:extLst>
              <a:ext uri="{FF2B5EF4-FFF2-40B4-BE49-F238E27FC236}">
                <a16:creationId xmlns:a16="http://schemas.microsoft.com/office/drawing/2014/main" id="{BCC650B5-E78E-58AE-6831-D54EF1BD0B20}"/>
              </a:ext>
            </a:extLst>
          </p:cNvPr>
          <p:cNvSpPr txBox="1"/>
          <p:nvPr/>
        </p:nvSpPr>
        <p:spPr>
          <a:xfrm>
            <a:off x="1021080" y="353746"/>
            <a:ext cx="8071112" cy="4516621"/>
          </a:xfrm>
          <a:prstGeom prst="rect">
            <a:avLst/>
          </a:prstGeom>
          <a:noFill/>
        </p:spPr>
        <p:txBody>
          <a:bodyPr wrap="square" rtlCol="0">
            <a:spAutoFit/>
          </a:bodyPr>
          <a:lstStyle/>
          <a:p>
            <a:r>
              <a:rPr lang="en-GB" sz="2800" b="1" dirty="0">
                <a:solidFill>
                  <a:schemeClr val="bg1"/>
                </a:solidFill>
                <a:latin typeface="Lato" panose="020F0502020204030203" pitchFamily="34" charset="0"/>
                <a:ea typeface="Lato" panose="020F0502020204030203" pitchFamily="34" charset="0"/>
                <a:cs typeface="Lato" panose="020F0502020204030203" pitchFamily="34" charset="0"/>
              </a:rPr>
              <a:t>The best possible education for pupils</a:t>
            </a:r>
          </a:p>
          <a:p>
            <a:endParaRPr lang="en-GB" sz="1400" dirty="0">
              <a:solidFill>
                <a:schemeClr val="bg1"/>
              </a:solidFill>
            </a:endParaRPr>
          </a:p>
          <a:p>
            <a:endParaRPr lang="en-GB" dirty="0"/>
          </a:p>
          <a:p>
            <a:pPr marL="285750" indent="-285750">
              <a:buFont typeface="Arial" panose="020B0604020202020204" pitchFamily="34" charset="0"/>
              <a:buChar char="•"/>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Quality first teaching that is engaging and fun with rewards and challenges</a:t>
            </a:r>
          </a:p>
          <a:p>
            <a:pPr marL="285750" indent="-285750">
              <a:buFont typeface="Arial" panose="020B0604020202020204" pitchFamily="34" charset="0"/>
              <a:buChar char="•"/>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A safe, positive, respectful and well-resourced learning environment that meets the needs of all our pupils including SEND</a:t>
            </a:r>
          </a:p>
          <a:p>
            <a:pPr marL="285750" indent="-285750">
              <a:buFont typeface="Arial" panose="020B0604020202020204" pitchFamily="34" charset="0"/>
              <a:buChar char="•"/>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A focus on the well-being and mental health of all our pupils- pastoral care</a:t>
            </a:r>
          </a:p>
          <a:p>
            <a:pPr marL="285750" indent="-285750">
              <a:buFont typeface="Arial" panose="020B0604020202020204" pitchFamily="34" charset="0"/>
              <a:buChar char="•"/>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Continue to build on pupil voice</a:t>
            </a:r>
          </a:p>
          <a:p>
            <a:pPr marL="285750" indent="-285750">
              <a:buFont typeface="Arial" panose="020B0604020202020204" pitchFamily="34" charset="0"/>
              <a:buChar char="•"/>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Build trusting relationships between parents/carers, school and pupils</a:t>
            </a:r>
          </a:p>
          <a:p>
            <a:pPr marL="285750" indent="-285750">
              <a:buFont typeface="Arial" panose="020B0604020202020204" pitchFamily="34" charset="0"/>
              <a:buChar char="•"/>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Promote healthy lifestyles and active and independent learning within and beyond schools</a:t>
            </a:r>
          </a:p>
          <a:p>
            <a:pPr marL="285750" indent="-285750">
              <a:buFont typeface="Arial" panose="020B0604020202020204" pitchFamily="34" charset="0"/>
              <a:buChar char="•"/>
            </a:pPr>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Showcase our talents and share with others</a:t>
            </a: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endParaRPr lang="en-GB" dirty="0">
              <a:solidFill>
                <a:schemeClr val="bg1"/>
              </a:solidFill>
            </a:endParaRPr>
          </a:p>
        </p:txBody>
      </p:sp>
      <p:pic>
        <p:nvPicPr>
          <p:cNvPr id="4" name="Picture 3" descr="A white bird with a yellow anchor and red letters&#10;&#10;AI-generated content may be incorrect.">
            <a:extLst>
              <a:ext uri="{FF2B5EF4-FFF2-40B4-BE49-F238E27FC236}">
                <a16:creationId xmlns:a16="http://schemas.microsoft.com/office/drawing/2014/main" id="{6A66A020-4A21-A87D-8200-9AD73BF01116}"/>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163131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ACADB4-CC16-2C71-C5C5-C9908D24FE52}"/>
              </a:ext>
            </a:extLst>
          </p:cNvPr>
          <p:cNvSpPr>
            <a:spLocks noGrp="1"/>
          </p:cNvSpPr>
          <p:nvPr>
            <p:ph type="title"/>
          </p:nvPr>
        </p:nvSpPr>
        <p:spPr>
          <a:xfrm>
            <a:off x="206573" y="2496864"/>
            <a:ext cx="6734858" cy="2945574"/>
          </a:xfrm>
        </p:spPr>
        <p:txBody>
          <a:bodyPr>
            <a:normAutofit fontScale="90000"/>
          </a:bodyPr>
          <a:lstStyle/>
          <a:p>
            <a:pPr marL="342900" indent="-342900">
              <a:buFont typeface="Arial" panose="020B0604020202020204" pitchFamily="34" charset="0"/>
              <a:buChar char="•"/>
            </a:pP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r>
              <a:rPr lang="en-US" sz="1300" dirty="0"/>
              <a:t>Parish and community links are built upon through regular attendance at mass, preparation for sacraments, charitable events and parish ambassadors- use of social media to showcase schools social action</a:t>
            </a:r>
            <a:br>
              <a:rPr lang="en-US" sz="1300" dirty="0"/>
            </a:br>
            <a:r>
              <a:rPr lang="en-US" sz="1300" dirty="0"/>
              <a:t>Continue to build on our mission and pilgrim days including retreats for all staff and pupils</a:t>
            </a:r>
            <a:br>
              <a:rPr lang="en-US" sz="1300" dirty="0"/>
            </a:br>
            <a:r>
              <a:rPr lang="en-US" sz="1300" dirty="0"/>
              <a:t>Regularly review our school virtues and values- how do we live them out?</a:t>
            </a:r>
            <a:br>
              <a:rPr lang="en-US" sz="1300" dirty="0"/>
            </a:br>
            <a:r>
              <a:rPr lang="en-US" sz="1300" dirty="0"/>
              <a:t>Plan volunteer days for pupils and staff</a:t>
            </a:r>
            <a:br>
              <a:rPr lang="en-US" sz="1300" dirty="0"/>
            </a:br>
            <a:r>
              <a:rPr lang="en-US" sz="1300" dirty="0"/>
              <a:t>Charitable works to support the most vulnerable within school, parish and community</a:t>
            </a:r>
            <a:br>
              <a:rPr lang="en-US" sz="1300" dirty="0"/>
            </a:br>
            <a:r>
              <a:rPr lang="en-US" sz="1300" dirty="0"/>
              <a:t>Chaplaincy teams link CST and social action that is accessible to our communities and parish</a:t>
            </a:r>
            <a:br>
              <a:rPr lang="en-US" sz="1300" dirty="0"/>
            </a:br>
            <a:br>
              <a:rPr lang="en-US" sz="1300" dirty="0"/>
            </a:br>
            <a:br>
              <a:rPr lang="en-US" sz="1300" dirty="0"/>
            </a:br>
            <a:endParaRPr lang="en-US" sz="1300" dirty="0"/>
          </a:p>
        </p:txBody>
      </p:sp>
      <p:pic>
        <p:nvPicPr>
          <p:cNvPr id="8" name="Picture 7">
            <a:extLst>
              <a:ext uri="{FF2B5EF4-FFF2-40B4-BE49-F238E27FC236}">
                <a16:creationId xmlns:a16="http://schemas.microsoft.com/office/drawing/2014/main" id="{E12DF2EF-F540-6316-3BF9-7D1844DB3CB4}"/>
              </a:ext>
            </a:extLst>
          </p:cNvPr>
          <p:cNvPicPr>
            <a:picLocks noChangeAspect="1"/>
          </p:cNvPicPr>
          <p:nvPr/>
        </p:nvPicPr>
        <p:blipFill>
          <a:blip r:embed="rId2"/>
          <a:stretch>
            <a:fillRect/>
          </a:stretch>
        </p:blipFill>
        <p:spPr>
          <a:xfrm>
            <a:off x="6617041" y="4356796"/>
            <a:ext cx="2457450" cy="742950"/>
          </a:xfrm>
          <a:prstGeom prst="rect">
            <a:avLst/>
          </a:prstGeom>
        </p:spPr>
      </p:pic>
      <p:sp>
        <p:nvSpPr>
          <p:cNvPr id="5" name="TextBox 4">
            <a:extLst>
              <a:ext uri="{FF2B5EF4-FFF2-40B4-BE49-F238E27FC236}">
                <a16:creationId xmlns:a16="http://schemas.microsoft.com/office/drawing/2014/main" id="{330671F7-217B-FC74-A358-C30D085658FF}"/>
              </a:ext>
            </a:extLst>
          </p:cNvPr>
          <p:cNvSpPr txBox="1"/>
          <p:nvPr/>
        </p:nvSpPr>
        <p:spPr>
          <a:xfrm>
            <a:off x="3724345" y="141705"/>
            <a:ext cx="5419655" cy="707886"/>
          </a:xfrm>
          <a:prstGeom prst="rect">
            <a:avLst/>
          </a:prstGeom>
          <a:noFill/>
        </p:spPr>
        <p:txBody>
          <a:bodyPr wrap="square" rtlCol="0">
            <a:spAutoFit/>
          </a:bodyPr>
          <a:lstStyle/>
          <a:p>
            <a:r>
              <a:rPr lang="en-GB" sz="2000" b="1" dirty="0">
                <a:solidFill>
                  <a:schemeClr val="bg1"/>
                </a:solidFill>
                <a:latin typeface="Lato" panose="020F0502020204030203" pitchFamily="34" charset="0"/>
                <a:ea typeface="Lato" panose="020F0502020204030203" pitchFamily="34" charset="0"/>
                <a:cs typeface="Lato" panose="020F0502020204030203" pitchFamily="34" charset="0"/>
              </a:rPr>
              <a:t>Catholic formation which inspires all of us to live a life of service</a:t>
            </a:r>
          </a:p>
        </p:txBody>
      </p:sp>
      <p:pic>
        <p:nvPicPr>
          <p:cNvPr id="2" name="Picture 1" descr="A white bird with a yellow anchor and red letters&#10;&#10;AI-generated content may be incorrect.">
            <a:extLst>
              <a:ext uri="{FF2B5EF4-FFF2-40B4-BE49-F238E27FC236}">
                <a16:creationId xmlns:a16="http://schemas.microsoft.com/office/drawing/2014/main" id="{23237905-09A0-DF76-703A-6684CD986BC2}"/>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74757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D95A68-9A23-B285-2EE6-6B4291400477}"/>
              </a:ext>
            </a:extLst>
          </p:cNvPr>
          <p:cNvSpPr>
            <a:spLocks noGrp="1"/>
          </p:cNvSpPr>
          <p:nvPr>
            <p:ph type="title"/>
          </p:nvPr>
        </p:nvSpPr>
        <p:spPr>
          <a:xfrm>
            <a:off x="627063" y="419100"/>
            <a:ext cx="5286502" cy="706438"/>
          </a:xfrm>
        </p:spPr>
        <p:txBody>
          <a:bodyPr>
            <a:normAutofit fontScale="90000"/>
          </a:bodyPr>
          <a:lstStyle/>
          <a:p>
            <a:br>
              <a:rPr lang="en-US" dirty="0"/>
            </a:br>
            <a:r>
              <a:rPr lang="en-US" dirty="0"/>
              <a:t>Sustainable and caring communities</a:t>
            </a:r>
          </a:p>
        </p:txBody>
      </p:sp>
      <p:sp>
        <p:nvSpPr>
          <p:cNvPr id="5" name="Text Placeholder 2">
            <a:extLst>
              <a:ext uri="{FF2B5EF4-FFF2-40B4-BE49-F238E27FC236}">
                <a16:creationId xmlns:a16="http://schemas.microsoft.com/office/drawing/2014/main" id="{3F6BB48F-3384-43A2-43BE-99AC1853CCC8}"/>
              </a:ext>
            </a:extLst>
          </p:cNvPr>
          <p:cNvSpPr>
            <a:spLocks noGrp="1"/>
          </p:cNvSpPr>
          <p:nvPr>
            <p:ph type="body" sz="quarter" idx="10"/>
          </p:nvPr>
        </p:nvSpPr>
        <p:spPr>
          <a:xfrm>
            <a:off x="1216971" y="291027"/>
            <a:ext cx="6705603" cy="4178280"/>
          </a:xfrm>
        </p:spPr>
        <p:txBody>
          <a:bodyPr>
            <a:noAutofit/>
          </a:bodyPr>
          <a:lstStyle/>
          <a:p>
            <a:endParaRPr lang="en-US" sz="2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400" dirty="0"/>
              <a:t>Create active travel plans</a:t>
            </a:r>
          </a:p>
          <a:p>
            <a:pPr marL="285750" indent="-285750">
              <a:buFont typeface="Arial" panose="020B0604020202020204" pitchFamily="34" charset="0"/>
              <a:buChar char="•"/>
            </a:pPr>
            <a:r>
              <a:rPr lang="en-US" sz="1400" dirty="0"/>
              <a:t>Review sourcing of sustainable energy companies-smart meters</a:t>
            </a:r>
          </a:p>
          <a:p>
            <a:pPr marL="285750" indent="-285750">
              <a:buFont typeface="Arial" panose="020B0604020202020204" pitchFamily="34" charset="0"/>
              <a:buChar char="•"/>
            </a:pPr>
            <a:r>
              <a:rPr lang="en-US" sz="1400" dirty="0"/>
              <a:t>Solar panels and feasibility of wind turbines to generate schools/trust own supply</a:t>
            </a:r>
          </a:p>
          <a:p>
            <a:pPr marL="285750" indent="-285750">
              <a:buFont typeface="Arial" panose="020B0604020202020204" pitchFamily="34" charset="0"/>
              <a:buChar char="•"/>
            </a:pPr>
            <a:r>
              <a:rPr lang="en-US" sz="1400" dirty="0"/>
              <a:t>Recycle depots within schools – extend range of recycling beyond paper</a:t>
            </a:r>
          </a:p>
          <a:p>
            <a:pPr marL="285750" indent="-285750">
              <a:buFont typeface="Arial" panose="020B0604020202020204" pitchFamily="34" charset="0"/>
              <a:buChar char="•"/>
            </a:pPr>
            <a:r>
              <a:rPr lang="en-US" sz="1400" dirty="0"/>
              <a:t>Identify within all schools areas to improve wildlife habitats-plant trees/flowers-bee keeping sell honey- funds support most </a:t>
            </a:r>
            <a:r>
              <a:rPr lang="en-US" sz="1400" dirty="0" err="1"/>
              <a:t>vunerable</a:t>
            </a:r>
            <a:r>
              <a:rPr lang="en-US" sz="1400" dirty="0"/>
              <a:t>  (Woodland Trust free trees/recycle rainwater)</a:t>
            </a:r>
          </a:p>
          <a:p>
            <a:pPr marL="285750" indent="-285750">
              <a:buFont typeface="Arial" panose="020B0604020202020204" pitchFamily="34" charset="0"/>
              <a:buChar char="•"/>
            </a:pPr>
            <a:r>
              <a:rPr lang="en-US" sz="1400" dirty="0"/>
              <a:t>Buy local</a:t>
            </a:r>
          </a:p>
          <a:p>
            <a:pPr marL="285750" indent="-285750">
              <a:buFont typeface="Arial" panose="020B0604020202020204" pitchFamily="34" charset="0"/>
              <a:buChar char="•"/>
            </a:pPr>
            <a:r>
              <a:rPr lang="en-US" sz="1400" dirty="0"/>
              <a:t>Reduce plastic- speak to suppliers, book swops</a:t>
            </a:r>
          </a:p>
          <a:p>
            <a:pPr marL="285750" indent="-285750">
              <a:buFont typeface="Arial" panose="020B0604020202020204" pitchFamily="34" charset="0"/>
              <a:buChar char="•"/>
            </a:pPr>
            <a:r>
              <a:rPr lang="en-US" sz="1400" dirty="0"/>
              <a:t>MP- visit and show case school actions</a:t>
            </a:r>
          </a:p>
          <a:p>
            <a:pPr marL="285750" indent="-28575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endParaRPr lang="en-US" sz="2400" dirty="0"/>
          </a:p>
        </p:txBody>
      </p:sp>
      <p:pic>
        <p:nvPicPr>
          <p:cNvPr id="7" name="Picture 6">
            <a:extLst>
              <a:ext uri="{FF2B5EF4-FFF2-40B4-BE49-F238E27FC236}">
                <a16:creationId xmlns:a16="http://schemas.microsoft.com/office/drawing/2014/main" id="{4E0E8906-8BAA-4B92-095B-30D1BFA63B55}"/>
              </a:ext>
            </a:extLst>
          </p:cNvPr>
          <p:cNvPicPr>
            <a:picLocks noChangeAspect="1"/>
          </p:cNvPicPr>
          <p:nvPr/>
        </p:nvPicPr>
        <p:blipFill>
          <a:blip r:embed="rId2"/>
          <a:stretch>
            <a:fillRect/>
          </a:stretch>
        </p:blipFill>
        <p:spPr>
          <a:xfrm>
            <a:off x="6760594" y="4099017"/>
            <a:ext cx="2457450" cy="742950"/>
          </a:xfrm>
          <a:prstGeom prst="rect">
            <a:avLst/>
          </a:prstGeom>
        </p:spPr>
      </p:pic>
      <p:sp>
        <p:nvSpPr>
          <p:cNvPr id="6" name="TextBox 5">
            <a:extLst>
              <a:ext uri="{FF2B5EF4-FFF2-40B4-BE49-F238E27FC236}">
                <a16:creationId xmlns:a16="http://schemas.microsoft.com/office/drawing/2014/main" id="{18DFBEEE-341D-910F-3C8F-2E64D6D2F634}"/>
              </a:ext>
            </a:extLst>
          </p:cNvPr>
          <p:cNvSpPr txBox="1"/>
          <p:nvPr/>
        </p:nvSpPr>
        <p:spPr>
          <a:xfrm>
            <a:off x="303047" y="1616559"/>
            <a:ext cx="57373" cy="1223412"/>
          </a:xfrm>
          <a:prstGeom prst="rect">
            <a:avLst/>
          </a:prstGeom>
          <a:noFill/>
        </p:spPr>
        <p:txBody>
          <a:bodyPr wrap="square" rtlCol="0">
            <a:spAutoFit/>
          </a:bodyPr>
          <a:lstStyle/>
          <a:p>
            <a:endParaRPr lang="en-GB" sz="2000" dirty="0">
              <a:solidFill>
                <a:schemeClr val="bg1"/>
              </a:solidFill>
            </a:endParaRPr>
          </a:p>
          <a:p>
            <a:endParaRPr lang="en-GB" sz="2000" dirty="0">
              <a:solidFill>
                <a:schemeClr val="bg1"/>
              </a:solidFill>
            </a:endParaRPr>
          </a:p>
          <a:p>
            <a:pPr marL="285750" indent="-285750">
              <a:buFont typeface="Arial" panose="020B0604020202020204" pitchFamily="34" charset="0"/>
              <a:buChar char="•"/>
            </a:pPr>
            <a:endParaRPr lang="en-GB" sz="2000" dirty="0">
              <a:solidFill>
                <a:schemeClr val="bg1"/>
              </a:solidFill>
            </a:endParaRPr>
          </a:p>
          <a:p>
            <a:pPr marL="285750" indent="-285750">
              <a:buFont typeface="Arial" panose="020B0604020202020204" pitchFamily="34" charset="0"/>
              <a:buChar char="•"/>
            </a:pPr>
            <a:endParaRPr lang="en-GB" dirty="0">
              <a:solidFill>
                <a:schemeClr val="bg1"/>
              </a:solidFill>
            </a:endParaRPr>
          </a:p>
        </p:txBody>
      </p:sp>
      <p:pic>
        <p:nvPicPr>
          <p:cNvPr id="2" name="Picture 1" descr="A white bird with a yellow anchor and red letters&#10;&#10;AI-generated content may be incorrect.">
            <a:extLst>
              <a:ext uri="{FF2B5EF4-FFF2-40B4-BE49-F238E27FC236}">
                <a16:creationId xmlns:a16="http://schemas.microsoft.com/office/drawing/2014/main" id="{9AC3CD52-DF6A-DEF1-06B2-5DF2DCFCC98F}"/>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263218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045E-D8B1-B137-994B-D1205A9CBCAC}"/>
              </a:ext>
            </a:extLst>
          </p:cNvPr>
          <p:cNvSpPr>
            <a:spLocks noGrp="1"/>
          </p:cNvSpPr>
          <p:nvPr>
            <p:ph type="title"/>
          </p:nvPr>
        </p:nvSpPr>
        <p:spPr>
          <a:xfrm>
            <a:off x="1013460" y="418658"/>
            <a:ext cx="3812286" cy="509091"/>
          </a:xfrm>
        </p:spPr>
        <p:txBody>
          <a:bodyPr>
            <a:normAutofit fontScale="90000"/>
          </a:bodyPr>
          <a:lstStyle/>
          <a:p>
            <a:r>
              <a:rPr lang="en-GB" dirty="0"/>
              <a:t>Ideas for Jubilee year</a:t>
            </a:r>
            <a:br>
              <a:rPr lang="en-GB" dirty="0"/>
            </a:br>
            <a:endParaRPr lang="en-GB" dirty="0"/>
          </a:p>
        </p:txBody>
      </p:sp>
      <p:sp>
        <p:nvSpPr>
          <p:cNvPr id="3" name="Text Placeholder 2">
            <a:extLst>
              <a:ext uri="{FF2B5EF4-FFF2-40B4-BE49-F238E27FC236}">
                <a16:creationId xmlns:a16="http://schemas.microsoft.com/office/drawing/2014/main" id="{1828D502-CD74-A38C-D189-142AB34FAB04}"/>
              </a:ext>
            </a:extLst>
          </p:cNvPr>
          <p:cNvSpPr>
            <a:spLocks noGrp="1"/>
          </p:cNvSpPr>
          <p:nvPr>
            <p:ph type="body" sz="quarter" idx="10"/>
          </p:nvPr>
        </p:nvSpPr>
        <p:spPr>
          <a:xfrm>
            <a:off x="1013460" y="612216"/>
            <a:ext cx="6808998" cy="2573905"/>
          </a:xfrm>
        </p:spPr>
        <p:txBody>
          <a:bodyPr>
            <a:normAutofit fontScale="25000" lnSpcReduction="20000"/>
          </a:bodyPr>
          <a:lstStyle/>
          <a:p>
            <a:pPr>
              <a:lnSpc>
                <a:spcPct val="107000"/>
              </a:lnSpc>
              <a:spcAft>
                <a:spcPts val="800"/>
              </a:spcAft>
            </a:pPr>
            <a:r>
              <a:rPr lang="en-GB" sz="8000" kern="100" dirty="0">
                <a:effectLst/>
                <a:latin typeface="Aptos" panose="020B0004020202020204" pitchFamily="34" charset="0"/>
                <a:ea typeface="Aptos" panose="020B0004020202020204" pitchFamily="34" charset="0"/>
                <a:cs typeface="Times New Roman" panose="02020603050405020304" pitchFamily="18" charset="0"/>
              </a:rPr>
              <a:t>Ideas for Jubilee- Jubilee of hope- 1 year</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1.Christmas and summer fairs to range awareness- persecution of children-ACN?</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2. Create links with local care homes</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3.Retreat days on CST- Door display</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4. Express through an art piece (A4H- share art across Trust)</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5. Non-uniform- colours of the rainbow- raise money for charity</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6. Jubilee door at the chapel</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7. Utilise prayer gardens</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8. Raise funds to purchase seeds/plants to grow within school grounds</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9. Time capsule- pupils hopes recorded and added to the capsule- review in a period of time</a:t>
            </a:r>
          </a:p>
          <a:p>
            <a:pPr>
              <a:lnSpc>
                <a:spcPct val="107000"/>
              </a:lnSpc>
              <a:spcAft>
                <a:spcPts val="800"/>
              </a:spcAft>
            </a:pPr>
            <a:r>
              <a:rPr lang="en-GB" sz="5600" kern="100" dirty="0">
                <a:effectLst/>
                <a:latin typeface="Aptos" panose="020B0004020202020204" pitchFamily="34" charset="0"/>
                <a:ea typeface="Aptos" panose="020B0004020202020204" pitchFamily="34" charset="0"/>
                <a:cs typeface="Times New Roman" panose="02020603050405020304" pitchFamily="18" charset="0"/>
              </a:rPr>
              <a:t>10- Share an school art piece across Trust by A4H</a:t>
            </a:r>
          </a:p>
          <a:p>
            <a:endParaRPr lang="en-GB" dirty="0"/>
          </a:p>
        </p:txBody>
      </p:sp>
      <p:pic>
        <p:nvPicPr>
          <p:cNvPr id="4" name="Picture 3" descr="A white bird with a yellow anchor and red letters&#10;&#10;AI-generated content may be incorrect.">
            <a:extLst>
              <a:ext uri="{FF2B5EF4-FFF2-40B4-BE49-F238E27FC236}">
                <a16:creationId xmlns:a16="http://schemas.microsoft.com/office/drawing/2014/main" id="{7217EC95-FEB4-D48D-DBA7-08953F87CF6C}"/>
              </a:ext>
            </a:extLst>
          </p:cNvPr>
          <p:cNvPicPr>
            <a:picLocks noChangeAspect="1"/>
          </p:cNvPicPr>
          <p:nvPr/>
        </p:nvPicPr>
        <p:blipFill>
          <a:blip r:embed="rId2"/>
          <a:stretch>
            <a:fillRect/>
          </a:stretch>
        </p:blipFill>
        <p:spPr>
          <a:xfrm>
            <a:off x="0" y="0"/>
            <a:ext cx="930910" cy="930910"/>
          </a:xfrm>
          <a:prstGeom prst="rect">
            <a:avLst/>
          </a:prstGeom>
        </p:spPr>
      </p:pic>
    </p:spTree>
    <p:extLst>
      <p:ext uri="{BB962C8B-B14F-4D97-AF65-F5344CB8AC3E}">
        <p14:creationId xmlns:p14="http://schemas.microsoft.com/office/powerpoint/2010/main" val="2188642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CFE8686-66FF-1DA8-4CF2-A5258EA77C3A}"/>
              </a:ext>
            </a:extLst>
          </p:cNvPr>
          <p:cNvGraphicFramePr>
            <a:graphicFrameLocks noGrp="1"/>
          </p:cNvGraphicFramePr>
          <p:nvPr/>
        </p:nvGraphicFramePr>
        <p:xfrm>
          <a:off x="0" y="11006"/>
          <a:ext cx="9144000" cy="5153218"/>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606723660"/>
                    </a:ext>
                  </a:extLst>
                </a:gridCol>
              </a:tblGrid>
              <a:tr h="619356">
                <a:tc>
                  <a:txBody>
                    <a:bodyPr/>
                    <a:lstStyle/>
                    <a:p>
                      <a:r>
                        <a:rPr lang="en-GB" sz="1800" dirty="0"/>
                        <a:t>Our Vision: Ambition 1 - The best possible education for every child (</a:t>
                      </a:r>
                      <a:r>
                        <a:rPr lang="en-GB" sz="1800" dirty="0" err="1"/>
                        <a:t>QofE</a:t>
                      </a:r>
                      <a:r>
                        <a:rPr lang="en-GB" sz="1800" dirty="0"/>
                        <a:t>/PD/B&amp;A/Leadership).</a:t>
                      </a:r>
                    </a:p>
                  </a:txBody>
                  <a:tcPr/>
                </a:tc>
                <a:extLst>
                  <a:ext uri="{0D108BD9-81ED-4DB2-BD59-A6C34878D82A}">
                    <a16:rowId xmlns:a16="http://schemas.microsoft.com/office/drawing/2014/main" val="2122236254"/>
                  </a:ext>
                </a:extLst>
              </a:tr>
              <a:tr h="1801553">
                <a:tc>
                  <a:txBody>
                    <a:bodyPr/>
                    <a:lstStyle/>
                    <a:p>
                      <a:r>
                        <a:rPr lang="en-GB" sz="1200" dirty="0"/>
                        <a:t>Our strategic goals:</a:t>
                      </a:r>
                    </a:p>
                    <a:p>
                      <a:endParaRPr lang="en-GB" sz="1200" dirty="0"/>
                    </a:p>
                    <a:p>
                      <a:pPr marL="285750" indent="-285750">
                        <a:buFont typeface="Arial" panose="020B0604020202020204" pitchFamily="34" charset="0"/>
                        <a:buChar char="•"/>
                      </a:pPr>
                      <a:r>
                        <a:rPr lang="en-GB" sz="1200" dirty="0"/>
                        <a:t>All pupils have a well-rounded curriculum that enables them to achieve academically and importantly formation that enables them to be active citizens to the benefit of the communities they live in and serve and able to thrive in the employment choices of the future.</a:t>
                      </a:r>
                    </a:p>
                    <a:p>
                      <a:pPr marL="285750" indent="-285750">
                        <a:buFont typeface="Arial" panose="020B0604020202020204" pitchFamily="34" charset="0"/>
                        <a:buChar char="•"/>
                      </a:pPr>
                      <a:r>
                        <a:rPr lang="en-GB" sz="1200" dirty="0"/>
                        <a:t>We are an employer of choice where the most talented people want to work and we have a CPD and mentoring offer that develops an effective succession line for Catholic school leaders, wider school and Central Team leaders and all staff of the future.</a:t>
                      </a:r>
                    </a:p>
                    <a:p>
                      <a:pPr marL="285750" indent="-285750">
                        <a:buFont typeface="Arial" panose="020B0604020202020204" pitchFamily="34" charset="0"/>
                        <a:buChar char="•"/>
                      </a:pPr>
                      <a:r>
                        <a:rPr lang="en-GB" sz="1200" dirty="0"/>
                        <a:t>We are national leaders in the support to pupils with SEND where they flourish and succeed, growing in confidence and resilience in regards to their own skills and talents.</a:t>
                      </a:r>
                    </a:p>
                    <a:p>
                      <a:endParaRPr lang="en-GB" sz="1200" dirty="0"/>
                    </a:p>
                  </a:txBody>
                  <a:tcPr/>
                </a:tc>
                <a:extLst>
                  <a:ext uri="{0D108BD9-81ED-4DB2-BD59-A6C34878D82A}">
                    <a16:rowId xmlns:a16="http://schemas.microsoft.com/office/drawing/2014/main" val="2524065954"/>
                  </a:ext>
                </a:extLst>
              </a:tr>
              <a:tr h="1422278">
                <a:tc>
                  <a:txBody>
                    <a:bodyPr/>
                    <a:lstStyle/>
                    <a:p>
                      <a:r>
                        <a:rPr lang="en-GB" sz="1200" dirty="0"/>
                        <a:t>By 2030 we will:</a:t>
                      </a:r>
                    </a:p>
                    <a:p>
                      <a:endParaRPr lang="en-GB" sz="1200" dirty="0"/>
                    </a:p>
                    <a:p>
                      <a:pPr marL="285750" indent="-285750">
                        <a:buFont typeface="Arial" panose="020B0604020202020204" pitchFamily="34" charset="0"/>
                        <a:buChar char="•"/>
                      </a:pPr>
                      <a:r>
                        <a:rPr lang="en-GB" sz="1200" dirty="0"/>
                        <a:t>Be a national exemplar in our support for SEND pupils.</a:t>
                      </a:r>
                    </a:p>
                    <a:p>
                      <a:pPr marL="285750" indent="-285750">
                        <a:buFont typeface="Arial" panose="020B0604020202020204" pitchFamily="34" charset="0"/>
                        <a:buChar char="•"/>
                      </a:pPr>
                      <a:r>
                        <a:rPr lang="en-GB" sz="1200" dirty="0"/>
                        <a:t>Have all schools in the Trust good/ outstanding in CSI and Ofsted rating.</a:t>
                      </a:r>
                    </a:p>
                    <a:p>
                      <a:pPr marL="285750" indent="-285750">
                        <a:buFont typeface="Arial" panose="020B0604020202020204" pitchFamily="34" charset="0"/>
                        <a:buChar char="•"/>
                      </a:pPr>
                      <a:r>
                        <a:rPr lang="en-GB" sz="1200" dirty="0"/>
                        <a:t>Be a nationally recognised employer of choice, with a clear People Strategy, offering clear career development pathways, outstanding CPD and sector leading low employee attrition rates.</a:t>
                      </a:r>
                    </a:p>
                    <a:p>
                      <a:endParaRPr lang="en-GB" sz="1200" dirty="0"/>
                    </a:p>
                  </a:txBody>
                  <a:tcPr/>
                </a:tc>
                <a:extLst>
                  <a:ext uri="{0D108BD9-81ED-4DB2-BD59-A6C34878D82A}">
                    <a16:rowId xmlns:a16="http://schemas.microsoft.com/office/drawing/2014/main" val="1767335623"/>
                  </a:ext>
                </a:extLst>
              </a:tr>
              <a:tr h="1289307">
                <a:tc>
                  <a:txBody>
                    <a:bodyPr/>
                    <a:lstStyle/>
                    <a:p>
                      <a:r>
                        <a:rPr lang="en-GB" sz="1200" dirty="0"/>
                        <a:t>Our measures of success include:</a:t>
                      </a:r>
                    </a:p>
                    <a:p>
                      <a:endParaRPr lang="en-GB" sz="1200" dirty="0"/>
                    </a:p>
                    <a:p>
                      <a:pPr marL="171450" indent="-171450">
                        <a:buFont typeface="Arial" panose="020B0604020202020204" pitchFamily="34" charset="0"/>
                        <a:buChar char="•"/>
                      </a:pPr>
                      <a:r>
                        <a:rPr lang="en-GB" sz="1200" dirty="0"/>
                        <a:t>National benchmark leading pupil attendance rates and low pupil exclusion rates.</a:t>
                      </a:r>
                    </a:p>
                    <a:p>
                      <a:pPr marL="171450" indent="-171450">
                        <a:buFont typeface="Arial" panose="020B0604020202020204" pitchFamily="34" charset="0"/>
                        <a:buChar char="•"/>
                      </a:pPr>
                      <a:r>
                        <a:rPr lang="en-GB" sz="1200" dirty="0"/>
                        <a:t>Staff recruitment and retention rates.</a:t>
                      </a:r>
                    </a:p>
                    <a:p>
                      <a:pPr marL="171450" indent="-171450">
                        <a:buFont typeface="Arial" panose="020B0604020202020204" pitchFamily="34" charset="0"/>
                        <a:buChar char="•"/>
                      </a:pPr>
                      <a:r>
                        <a:rPr lang="en-GB" sz="1200" dirty="0"/>
                        <a:t>National recognition in regard to SEND support.</a:t>
                      </a:r>
                    </a:p>
                  </a:txBody>
                  <a:tcPr/>
                </a:tc>
                <a:extLst>
                  <a:ext uri="{0D108BD9-81ED-4DB2-BD59-A6C34878D82A}">
                    <a16:rowId xmlns:a16="http://schemas.microsoft.com/office/drawing/2014/main" val="128663572"/>
                  </a:ext>
                </a:extLst>
              </a:tr>
            </a:tbl>
          </a:graphicData>
        </a:graphic>
      </p:graphicFrame>
    </p:spTree>
    <p:extLst>
      <p:ext uri="{BB962C8B-B14F-4D97-AF65-F5344CB8AC3E}">
        <p14:creationId xmlns:p14="http://schemas.microsoft.com/office/powerpoint/2010/main" val="282949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CFE8686-66FF-1DA8-4CF2-A5258EA77C3A}"/>
              </a:ext>
            </a:extLst>
          </p:cNvPr>
          <p:cNvGraphicFramePr>
            <a:graphicFrameLocks noGrp="1"/>
          </p:cNvGraphicFramePr>
          <p:nvPr/>
        </p:nvGraphicFramePr>
        <p:xfrm>
          <a:off x="0" y="0"/>
          <a:ext cx="9144000" cy="553695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606723660"/>
                    </a:ext>
                  </a:extLst>
                </a:gridCol>
              </a:tblGrid>
              <a:tr h="690630">
                <a:tc>
                  <a:txBody>
                    <a:bodyPr/>
                    <a:lstStyle/>
                    <a:p>
                      <a:r>
                        <a:rPr lang="en-GB" sz="1800" dirty="0"/>
                        <a:t>Our vision: Ambition 2 - Catholic formation which inspires all of us to live a life of service (CLM).</a:t>
                      </a:r>
                    </a:p>
                  </a:txBody>
                  <a:tcPr/>
                </a:tc>
                <a:extLst>
                  <a:ext uri="{0D108BD9-81ED-4DB2-BD59-A6C34878D82A}">
                    <a16:rowId xmlns:a16="http://schemas.microsoft.com/office/drawing/2014/main" val="2122236254"/>
                  </a:ext>
                </a:extLst>
              </a:tr>
              <a:tr h="1640464">
                <a:tc>
                  <a:txBody>
                    <a:bodyPr/>
                    <a:lstStyle/>
                    <a:p>
                      <a:r>
                        <a:rPr lang="en-GB" sz="1200" dirty="0"/>
                        <a:t>Our strategic goals:</a:t>
                      </a:r>
                    </a:p>
                    <a:p>
                      <a:endParaRPr lang="en-GB" sz="1200" dirty="0"/>
                    </a:p>
                    <a:p>
                      <a:pPr marL="285750" indent="-285750">
                        <a:buFont typeface="Arial" panose="020B0604020202020204" pitchFamily="34" charset="0"/>
                        <a:buChar char="•"/>
                      </a:pPr>
                      <a:r>
                        <a:rPr lang="en-GB" sz="1200" dirty="0"/>
                        <a:t>Working with our parishes we sustain Catholic life and worship to the benefit of both school and parish communities ensuring both remain viable into the future.</a:t>
                      </a:r>
                    </a:p>
                    <a:p>
                      <a:pPr marL="285750" indent="-285750">
                        <a:buFont typeface="Arial" panose="020B0604020202020204" pitchFamily="34" charset="0"/>
                        <a:buChar char="•"/>
                      </a:pPr>
                      <a:r>
                        <a:rPr lang="en-GB" sz="1200" dirty="0"/>
                        <a:t>Every school will have a comprehensive support offer for the most disadvantaged families served by the school (including wrap around support, free school meals, extra curricula activities…)</a:t>
                      </a:r>
                    </a:p>
                    <a:p>
                      <a:pPr marL="285750" indent="-285750">
                        <a:buFont typeface="Arial" panose="020B0604020202020204" pitchFamily="34" charset="0"/>
                        <a:buChar char="•"/>
                      </a:pPr>
                      <a:r>
                        <a:rPr lang="en-GB" sz="1200" dirty="0"/>
                        <a:t>Pupil, staff and parent/ carer voice clearly reflects our Catholic values in which everybody feels valued, safe from bullying and discrimination and proud to be members of the SRS family.</a:t>
                      </a:r>
                    </a:p>
                    <a:p>
                      <a:pPr marL="285750" indent="-285750">
                        <a:buFont typeface="Arial" panose="020B0604020202020204" pitchFamily="34" charset="0"/>
                        <a:buChar char="•"/>
                      </a:pPr>
                      <a:r>
                        <a:rPr lang="en-GB" sz="1200" dirty="0"/>
                        <a:t>The spiritual development of our Central Team and support staff is invested in with a clear programme of formation and engagement.</a:t>
                      </a:r>
                    </a:p>
                    <a:p>
                      <a:endParaRPr lang="en-GB" sz="1200" dirty="0"/>
                    </a:p>
                  </a:txBody>
                  <a:tcPr/>
                </a:tc>
                <a:extLst>
                  <a:ext uri="{0D108BD9-81ED-4DB2-BD59-A6C34878D82A}">
                    <a16:rowId xmlns:a16="http://schemas.microsoft.com/office/drawing/2014/main" val="2524065954"/>
                  </a:ext>
                </a:extLst>
              </a:tr>
              <a:tr h="1328757">
                <a:tc>
                  <a:txBody>
                    <a:bodyPr/>
                    <a:lstStyle/>
                    <a:p>
                      <a:r>
                        <a:rPr lang="en-GB" sz="1200" dirty="0"/>
                        <a:t>By 2030 we will:</a:t>
                      </a:r>
                    </a:p>
                    <a:p>
                      <a:endParaRPr lang="en-GB" sz="1200" dirty="0"/>
                    </a:p>
                    <a:p>
                      <a:pPr marL="285750" indent="-285750">
                        <a:buFont typeface="Arial" panose="020B0604020202020204" pitchFamily="34" charset="0"/>
                        <a:buChar char="•"/>
                      </a:pPr>
                      <a:r>
                        <a:rPr lang="en-GB" sz="1200" dirty="0"/>
                        <a:t>Have a clear plan for every school and the surrounding parishes in terms of shared communication, support and contribution to the ongoing Catholic formation of our communities.</a:t>
                      </a:r>
                    </a:p>
                    <a:p>
                      <a:pPr marL="285750" indent="-285750">
                        <a:buFont typeface="Arial" panose="020B0604020202020204" pitchFamily="34" charset="0"/>
                        <a:buChar char="•"/>
                      </a:pPr>
                      <a:r>
                        <a:rPr lang="en-GB" sz="1200" dirty="0"/>
                        <a:t>No family within the SRS community will be without signposting to enable them to seek support to address the challenges they face as a family.</a:t>
                      </a:r>
                    </a:p>
                    <a:p>
                      <a:pPr marL="285750" indent="-285750">
                        <a:buFont typeface="Arial" panose="020B0604020202020204" pitchFamily="34" charset="0"/>
                        <a:buChar char="•"/>
                      </a:pPr>
                      <a:r>
                        <a:rPr lang="en-GB" sz="1200" dirty="0"/>
                        <a:t>Pupil, staff and parent/ carer voice will be in the top 20% of benchmark comparisons.</a:t>
                      </a:r>
                    </a:p>
                  </a:txBody>
                  <a:tcPr/>
                </a:tc>
                <a:extLst>
                  <a:ext uri="{0D108BD9-81ED-4DB2-BD59-A6C34878D82A}">
                    <a16:rowId xmlns:a16="http://schemas.microsoft.com/office/drawing/2014/main" val="1767335623"/>
                  </a:ext>
                </a:extLst>
              </a:tr>
              <a:tr h="1328757">
                <a:tc>
                  <a:txBody>
                    <a:bodyPr/>
                    <a:lstStyle/>
                    <a:p>
                      <a:pPr marL="0" indent="0">
                        <a:buFont typeface="Arial" panose="020B0604020202020204" pitchFamily="34" charset="0"/>
                        <a:buNone/>
                      </a:pPr>
                      <a:r>
                        <a:rPr lang="en-GB" sz="1200" dirty="0"/>
                        <a:t>Our measures of success include:</a:t>
                      </a:r>
                    </a:p>
                    <a:p>
                      <a:pPr marL="0" indent="0">
                        <a:buFont typeface="Arial" panose="020B0604020202020204" pitchFamily="34" charset="0"/>
                        <a:buNone/>
                      </a:pPr>
                      <a:endParaRPr lang="en-GB" sz="1200" dirty="0"/>
                    </a:p>
                    <a:p>
                      <a:pPr marL="171450" indent="-171450">
                        <a:buFont typeface="Arial" panose="020B0604020202020204" pitchFamily="34" charset="0"/>
                        <a:buChar char="•"/>
                      </a:pPr>
                      <a:r>
                        <a:rPr lang="en-GB" sz="1200" dirty="0"/>
                        <a:t>Pupil, staff and parent carer voice.</a:t>
                      </a:r>
                    </a:p>
                    <a:p>
                      <a:pPr marL="171450" indent="-171450">
                        <a:buFont typeface="Arial" panose="020B0604020202020204" pitchFamily="34" charset="0"/>
                        <a:buChar char="•"/>
                      </a:pPr>
                      <a:r>
                        <a:rPr lang="en-GB" sz="1200" dirty="0"/>
                        <a:t>% of pupils that are Catholic.</a:t>
                      </a:r>
                    </a:p>
                    <a:p>
                      <a:pPr marL="171450" indent="-171450">
                        <a:buFont typeface="Arial" panose="020B0604020202020204" pitchFamily="34" charset="0"/>
                        <a:buChar char="•"/>
                      </a:pPr>
                      <a:r>
                        <a:rPr lang="en-GB" sz="1200" dirty="0"/>
                        <a:t>CSI outcomes?</a:t>
                      </a:r>
                    </a:p>
                    <a:p>
                      <a:pPr marL="171450" indent="-171450">
                        <a:buFont typeface="Arial" panose="020B0604020202020204" pitchFamily="34" charset="0"/>
                        <a:buChar char="•"/>
                      </a:pPr>
                      <a:r>
                        <a:rPr lang="en-GB" sz="1200" dirty="0"/>
                        <a:t>Governor recruitment and retention.</a:t>
                      </a:r>
                    </a:p>
                    <a:p>
                      <a:pPr marL="0" indent="0">
                        <a:buFont typeface="Arial" panose="020B0604020202020204" pitchFamily="34" charset="0"/>
                        <a:buNone/>
                      </a:pPr>
                      <a:endParaRPr lang="en-GB" sz="1200" dirty="0"/>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3676536506"/>
                  </a:ext>
                </a:extLst>
              </a:tr>
            </a:tbl>
          </a:graphicData>
        </a:graphic>
      </p:graphicFrame>
    </p:spTree>
    <p:extLst>
      <p:ext uri="{BB962C8B-B14F-4D97-AF65-F5344CB8AC3E}">
        <p14:creationId xmlns:p14="http://schemas.microsoft.com/office/powerpoint/2010/main" val="111370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CFE8686-66FF-1DA8-4CF2-A5258EA77C3A}"/>
              </a:ext>
            </a:extLst>
          </p:cNvPr>
          <p:cNvGraphicFramePr>
            <a:graphicFrameLocks noGrp="1"/>
          </p:cNvGraphicFramePr>
          <p:nvPr/>
        </p:nvGraphicFramePr>
        <p:xfrm>
          <a:off x="-58310" y="0"/>
          <a:ext cx="9202310" cy="5145400"/>
        </p:xfrm>
        <a:graphic>
          <a:graphicData uri="http://schemas.openxmlformats.org/drawingml/2006/table">
            <a:tbl>
              <a:tblPr firstRow="1" bandRow="1">
                <a:tableStyleId>{5C22544A-7EE6-4342-B048-85BDC9FD1C3A}</a:tableStyleId>
              </a:tblPr>
              <a:tblGrid>
                <a:gridCol w="9202310">
                  <a:extLst>
                    <a:ext uri="{9D8B030D-6E8A-4147-A177-3AD203B41FA5}">
                      <a16:colId xmlns:a16="http://schemas.microsoft.com/office/drawing/2014/main" val="2606723660"/>
                    </a:ext>
                  </a:extLst>
                </a:gridCol>
              </a:tblGrid>
              <a:tr h="864616">
                <a:tc>
                  <a:txBody>
                    <a:bodyPr/>
                    <a:lstStyle/>
                    <a:p>
                      <a:r>
                        <a:rPr lang="en-GB" sz="1800" dirty="0"/>
                        <a:t>Our vision: Ambition 3 - Sustainable and caring communities in which the most vulnerable can flourish (Environment &amp; Resources)</a:t>
                      </a:r>
                    </a:p>
                  </a:txBody>
                  <a:tcPr/>
                </a:tc>
                <a:extLst>
                  <a:ext uri="{0D108BD9-81ED-4DB2-BD59-A6C34878D82A}">
                    <a16:rowId xmlns:a16="http://schemas.microsoft.com/office/drawing/2014/main" val="2122236254"/>
                  </a:ext>
                </a:extLst>
              </a:tr>
              <a:tr h="1323981">
                <a:tc>
                  <a:txBody>
                    <a:bodyPr/>
                    <a:lstStyle/>
                    <a:p>
                      <a:r>
                        <a:rPr lang="en-GB" dirty="0"/>
                        <a:t>Our strategic goals:</a:t>
                      </a:r>
                    </a:p>
                    <a:p>
                      <a:endParaRPr lang="en-GB" dirty="0"/>
                    </a:p>
                    <a:p>
                      <a:pPr marL="285750" indent="-285750">
                        <a:buFont typeface="Arial" panose="020B0604020202020204" pitchFamily="34" charset="0"/>
                        <a:buChar char="•"/>
                      </a:pPr>
                      <a:r>
                        <a:rPr lang="en-GB" dirty="0"/>
                        <a:t>The Trust is on a firm sustainable financial footing.</a:t>
                      </a:r>
                    </a:p>
                    <a:p>
                      <a:pPr marL="285750" indent="-285750">
                        <a:buFont typeface="Arial" panose="020B0604020202020204" pitchFamily="34" charset="0"/>
                        <a:buChar char="•"/>
                      </a:pPr>
                      <a:r>
                        <a:rPr lang="en-GB" dirty="0"/>
                        <a:t>All our schools will have a plan in place to bring them up to the standards of our newest schools in terms of pupil and staff experience, sustainability and energy efficiency.</a:t>
                      </a:r>
                    </a:p>
                  </a:txBody>
                  <a:tcPr/>
                </a:tc>
                <a:extLst>
                  <a:ext uri="{0D108BD9-81ED-4DB2-BD59-A6C34878D82A}">
                    <a16:rowId xmlns:a16="http://schemas.microsoft.com/office/drawing/2014/main" val="2524065954"/>
                  </a:ext>
                </a:extLst>
              </a:tr>
              <a:tr h="1630923">
                <a:tc>
                  <a:txBody>
                    <a:bodyPr/>
                    <a:lstStyle/>
                    <a:p>
                      <a:r>
                        <a:rPr lang="en-GB" dirty="0"/>
                        <a:t>By 2030 we will:</a:t>
                      </a:r>
                    </a:p>
                    <a:p>
                      <a:endParaRPr lang="en-GB" dirty="0"/>
                    </a:p>
                    <a:p>
                      <a:pPr marL="285750" indent="-285750">
                        <a:buFont typeface="Arial" panose="020B0604020202020204" pitchFamily="34" charset="0"/>
                        <a:buChar char="•"/>
                      </a:pPr>
                      <a:r>
                        <a:rPr lang="en-GB" dirty="0"/>
                        <a:t>No longer be under a Financial Notice to Improve having achieved a sustainable financial model, repaid the money issued by ESFA and begun to build reserves year on year.</a:t>
                      </a:r>
                    </a:p>
                    <a:p>
                      <a:pPr marL="285750" indent="-285750">
                        <a:buFont typeface="Arial" panose="020B0604020202020204" pitchFamily="34" charset="0"/>
                        <a:buChar char="•"/>
                      </a:pPr>
                      <a:r>
                        <a:rPr lang="en-GB" dirty="0"/>
                        <a:t>All 4 School Rebuilds are completed or underway with all other schools with a long-term strategy for investment and improvement.</a:t>
                      </a:r>
                    </a:p>
                    <a:p>
                      <a:pPr marL="285750" indent="-285750">
                        <a:buFont typeface="Arial" panose="020B0604020202020204" pitchFamily="34" charset="0"/>
                        <a:buChar char="•"/>
                      </a:pPr>
                      <a:r>
                        <a:rPr lang="en-GB" dirty="0"/>
                        <a:t>The Estate continues to improve in terms of energy efficiency and environmental standards.</a:t>
                      </a:r>
                    </a:p>
                  </a:txBody>
                  <a:tcPr/>
                </a:tc>
                <a:extLst>
                  <a:ext uri="{0D108BD9-81ED-4DB2-BD59-A6C34878D82A}">
                    <a16:rowId xmlns:a16="http://schemas.microsoft.com/office/drawing/2014/main" val="1767335623"/>
                  </a:ext>
                </a:extLst>
              </a:tr>
              <a:tr h="1323981">
                <a:tc>
                  <a:txBody>
                    <a:bodyPr/>
                    <a:lstStyle/>
                    <a:p>
                      <a:pPr marL="0" indent="0">
                        <a:buFont typeface="Arial" panose="020B0604020202020204" pitchFamily="34" charset="0"/>
                        <a:buNone/>
                      </a:pPr>
                      <a:r>
                        <a:rPr lang="en-GB" dirty="0"/>
                        <a:t>Our measures of success include:</a:t>
                      </a:r>
                    </a:p>
                    <a:p>
                      <a:pPr marL="0" indent="0">
                        <a:buFont typeface="Arial" panose="020B0604020202020204" pitchFamily="34" charset="0"/>
                        <a:buNone/>
                      </a:pPr>
                      <a:endParaRPr lang="en-GB" dirty="0"/>
                    </a:p>
                    <a:p>
                      <a:pPr marL="285750" indent="-285750">
                        <a:buFont typeface="Arial" panose="020B0604020202020204" pitchFamily="34" charset="0"/>
                        <a:buChar char="•"/>
                      </a:pPr>
                      <a:r>
                        <a:rPr lang="en-GB" dirty="0"/>
                        <a:t>Financial health markers including % of financial reserves.</a:t>
                      </a:r>
                    </a:p>
                    <a:p>
                      <a:pPr marL="285750" indent="-285750">
                        <a:buFont typeface="Arial" panose="020B0604020202020204" pitchFamily="34" charset="0"/>
                        <a:buChar char="•"/>
                      </a:pPr>
                      <a:r>
                        <a:rPr lang="en-GB" dirty="0"/>
                        <a:t>Energy efficiency ratings for Trust buildings.</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txBody>
                  <a:tcPr/>
                </a:tc>
                <a:extLst>
                  <a:ext uri="{0D108BD9-81ED-4DB2-BD59-A6C34878D82A}">
                    <a16:rowId xmlns:a16="http://schemas.microsoft.com/office/drawing/2014/main" val="2702942572"/>
                  </a:ext>
                </a:extLst>
              </a:tr>
            </a:tbl>
          </a:graphicData>
        </a:graphic>
      </p:graphicFrame>
    </p:spTree>
    <p:extLst>
      <p:ext uri="{BB962C8B-B14F-4D97-AF65-F5344CB8AC3E}">
        <p14:creationId xmlns:p14="http://schemas.microsoft.com/office/powerpoint/2010/main" val="180604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E924A-F81A-25B8-905D-C2A1A062A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F71C6-24AA-DA35-38BD-ABF5348DF6F2}"/>
              </a:ext>
            </a:extLst>
          </p:cNvPr>
          <p:cNvSpPr>
            <a:spLocks noGrp="1"/>
          </p:cNvSpPr>
          <p:nvPr>
            <p:ph type="title"/>
          </p:nvPr>
        </p:nvSpPr>
        <p:spPr>
          <a:xfrm>
            <a:off x="1007364" y="254607"/>
            <a:ext cx="5027676" cy="526222"/>
          </a:xfrm>
        </p:spPr>
        <p:txBody>
          <a:bodyPr>
            <a:normAutofit fontScale="90000"/>
          </a:bodyPr>
          <a:lstStyle/>
          <a:p>
            <a:r>
              <a:rPr lang="en-GB" b="1" u="sng" dirty="0"/>
              <a:t>CLM best practice </a:t>
            </a:r>
            <a:r>
              <a:rPr lang="en-GB" dirty="0"/>
              <a:t>– How the principles of CST are lived out in the SRS CMAT.</a:t>
            </a:r>
          </a:p>
        </p:txBody>
      </p:sp>
      <p:pic>
        <p:nvPicPr>
          <p:cNvPr id="4" name="Picture 3" descr="A group of colorful banners with different symbols&#10;&#10;AI-generated content may be incorrect.">
            <a:extLst>
              <a:ext uri="{FF2B5EF4-FFF2-40B4-BE49-F238E27FC236}">
                <a16:creationId xmlns:a16="http://schemas.microsoft.com/office/drawing/2014/main" id="{A9B48417-0F6B-0DE5-8780-B5820AE17D9D}"/>
              </a:ext>
            </a:extLst>
          </p:cNvPr>
          <p:cNvPicPr>
            <a:picLocks noChangeAspect="1"/>
          </p:cNvPicPr>
          <p:nvPr/>
        </p:nvPicPr>
        <p:blipFill>
          <a:blip r:embed="rId2"/>
          <a:srcRect r="85343"/>
          <a:stretch/>
        </p:blipFill>
        <p:spPr>
          <a:xfrm>
            <a:off x="157542" y="1162935"/>
            <a:ext cx="1080540" cy="3533775"/>
          </a:xfrm>
          <a:prstGeom prst="rect">
            <a:avLst/>
          </a:prstGeom>
        </p:spPr>
      </p:pic>
      <p:sp>
        <p:nvSpPr>
          <p:cNvPr id="3" name="Rectangle: Rounded Corners 2">
            <a:extLst>
              <a:ext uri="{FF2B5EF4-FFF2-40B4-BE49-F238E27FC236}">
                <a16:creationId xmlns:a16="http://schemas.microsoft.com/office/drawing/2014/main" id="{EEFE6386-F4F1-10DB-6356-06B786E49ECD}"/>
              </a:ext>
            </a:extLst>
          </p:cNvPr>
          <p:cNvSpPr/>
          <p:nvPr/>
        </p:nvSpPr>
        <p:spPr>
          <a:xfrm>
            <a:off x="1238082" y="1162935"/>
            <a:ext cx="3791118" cy="3533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500" dirty="0">
                <a:latin typeface="Raleway" pitchFamily="2" charset="0"/>
              </a:rPr>
              <a:t>Food banks supporting local communities with the indignity of not being able to feed their families</a:t>
            </a:r>
          </a:p>
          <a:p>
            <a:pPr marL="285750" indent="-285750" algn="ctr">
              <a:buFont typeface="Arial" panose="020B0604020202020204" pitchFamily="34" charset="0"/>
              <a:buChar char="•"/>
            </a:pPr>
            <a:r>
              <a:rPr lang="en-GB" sz="1500" dirty="0">
                <a:latin typeface="Raleway" pitchFamily="2" charset="0"/>
              </a:rPr>
              <a:t>Used school uniform supporting families who struggle to afford new uniform</a:t>
            </a:r>
          </a:p>
          <a:p>
            <a:pPr marL="285750" indent="-285750" algn="ctr">
              <a:buFont typeface="Arial" panose="020B0604020202020204" pitchFamily="34" charset="0"/>
              <a:buChar char="•"/>
            </a:pPr>
            <a:r>
              <a:rPr lang="en-GB" sz="1500" dirty="0">
                <a:latin typeface="Raleway" pitchFamily="2" charset="0"/>
              </a:rPr>
              <a:t>Following the greatest commandment, ‘love your neighbour as you love yourself.’</a:t>
            </a:r>
          </a:p>
          <a:p>
            <a:pPr marL="285750" indent="-285750" algn="ctr">
              <a:buFont typeface="Arial" panose="020B0604020202020204" pitchFamily="34" charset="0"/>
              <a:buChar char="•"/>
            </a:pPr>
            <a:r>
              <a:rPr lang="en-GB" sz="1500" dirty="0">
                <a:latin typeface="Raleway" pitchFamily="2" charset="0"/>
              </a:rPr>
              <a:t>Supporting charities and causes that give people their dignity back (CAFOD/</a:t>
            </a:r>
            <a:r>
              <a:rPr lang="en-GB" sz="1500" dirty="0" err="1">
                <a:latin typeface="Raleway" pitchFamily="2" charset="0"/>
              </a:rPr>
              <a:t>Bushwanga</a:t>
            </a:r>
            <a:r>
              <a:rPr lang="en-GB" sz="1500" dirty="0">
                <a:latin typeface="Raleway" pitchFamily="2" charset="0"/>
              </a:rPr>
              <a:t> school, Uganda)</a:t>
            </a:r>
          </a:p>
        </p:txBody>
      </p:sp>
      <p:pic>
        <p:nvPicPr>
          <p:cNvPr id="5" name="Picture 4" descr="A white bird with a yellow anchor and red letters&#10;&#10;AI-generated content may be incorrect.">
            <a:extLst>
              <a:ext uri="{FF2B5EF4-FFF2-40B4-BE49-F238E27FC236}">
                <a16:creationId xmlns:a16="http://schemas.microsoft.com/office/drawing/2014/main" id="{F09F92E7-507B-5424-C639-70AAFE003009}"/>
              </a:ext>
            </a:extLst>
          </p:cNvPr>
          <p:cNvPicPr>
            <a:picLocks noChangeAspect="1"/>
          </p:cNvPicPr>
          <p:nvPr/>
        </p:nvPicPr>
        <p:blipFill>
          <a:blip r:embed="rId3"/>
          <a:stretch>
            <a:fillRect/>
          </a:stretch>
        </p:blipFill>
        <p:spPr>
          <a:xfrm>
            <a:off x="0" y="0"/>
            <a:ext cx="930910" cy="930910"/>
          </a:xfrm>
          <a:prstGeom prst="rect">
            <a:avLst/>
          </a:prstGeom>
        </p:spPr>
      </p:pic>
    </p:spTree>
    <p:extLst>
      <p:ext uri="{BB962C8B-B14F-4D97-AF65-F5344CB8AC3E}">
        <p14:creationId xmlns:p14="http://schemas.microsoft.com/office/powerpoint/2010/main" val="918846883"/>
      </p:ext>
    </p:extLst>
  </p:cSld>
  <p:clrMapOvr>
    <a:masterClrMapping/>
  </p:clrMapOvr>
</p:sld>
</file>

<file path=ppt/theme/theme1.xml><?xml version="1.0" encoding="utf-8"?>
<a:theme xmlns:a="http://schemas.openxmlformats.org/drawingml/2006/main" name="St Ralphs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S S&amp;C report - 20.11.23" id="{574F3E99-95F1-463C-A46E-7871F86867F3}" vid="{2B906234-6747-4144-BD7F-850EB0867B24}"/>
    </a:ext>
  </a:extLst>
</a:theme>
</file>

<file path=ppt/theme/theme2.xml><?xml version="1.0" encoding="utf-8"?>
<a:theme xmlns:a="http://schemas.openxmlformats.org/drawingml/2006/main" name="1_St Ralphs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136_109_PRIMARY SITE_powerpoint v4.pptx" id="{FF5B45A5-76F6-2D44-BEDC-BEF8BA2DFA41}" vid="{10A0089C-18FE-6F46-9C72-86FA726E450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146cdb8-42ab-4c82-ae8c-e86206c9830b">
      <UserInfo>
        <DisplayName>Sarah Lockyer</DisplayName>
        <AccountId>12</AccountId>
        <AccountType/>
      </UserInfo>
      <UserInfo>
        <DisplayName>Patricia Chapman</DisplayName>
        <AccountId>13</AccountId>
        <AccountType/>
      </UserInfo>
      <UserInfo>
        <DisplayName>Rachael Snowdon-Poole</DisplayName>
        <AccountId>16</AccountId>
        <AccountType/>
      </UserInfo>
      <UserInfo>
        <DisplayName>Kevin Gritton</DisplayName>
        <AccountId>14</AccountId>
        <AccountType/>
      </UserInfo>
      <UserInfo>
        <DisplayName>Nicola Allen</DisplayName>
        <AccountId>29</AccountId>
        <AccountType/>
      </UserInfo>
    </SharedWithUsers>
    <TaxCatchAll xmlns="9146cdb8-42ab-4c82-ae8c-e86206c9830b" xsi:nil="true"/>
    <lcf76f155ced4ddcb4097134ff3c332f xmlns="ee1eca0b-71b6-4494-bb1d-e813ecb41ac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B058117E170647BAC39EAE48E27E37" ma:contentTypeVersion="15" ma:contentTypeDescription="Create a new document." ma:contentTypeScope="" ma:versionID="7cd4593b303e42fea759dcd4a2d508f3">
  <xsd:schema xmlns:xsd="http://www.w3.org/2001/XMLSchema" xmlns:xs="http://www.w3.org/2001/XMLSchema" xmlns:p="http://schemas.microsoft.com/office/2006/metadata/properties" xmlns:ns2="ee1eca0b-71b6-4494-bb1d-e813ecb41ac9" xmlns:ns3="9146cdb8-42ab-4c82-ae8c-e86206c9830b" targetNamespace="http://schemas.microsoft.com/office/2006/metadata/properties" ma:root="true" ma:fieldsID="85fe13ae7ffa5bde858daa815fb8d7dc" ns2:_="" ns3:_="">
    <xsd:import namespace="ee1eca0b-71b6-4494-bb1d-e813ecb41ac9"/>
    <xsd:import namespace="9146cdb8-42ab-4c82-ae8c-e86206c9830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eca0b-71b6-4494-bb1d-e813ecb41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c646e7-1ca0-4c93-8f68-1daae343595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46cdb8-42ab-4c82-ae8c-e86206c9830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f60b4ff-b301-4a17-afc3-aa75a42c3627}" ma:internalName="TaxCatchAll" ma:showField="CatchAllData" ma:web="9146cdb8-42ab-4c82-ae8c-e86206c9830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63577C-F11C-416D-ADC2-4E65CD941D3F}">
  <ds:schemaRef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 ds:uri="http://purl.org/dc/dcmitype/"/>
    <ds:schemaRef ds:uri="http://purl.org/dc/elements/1.1/"/>
    <ds:schemaRef ds:uri="ee1eca0b-71b6-4494-bb1d-e813ecb41ac9"/>
    <ds:schemaRef ds:uri="http://schemas.microsoft.com/office/infopath/2007/PartnerControls"/>
    <ds:schemaRef ds:uri="9146cdb8-42ab-4c82-ae8c-e86206c9830b"/>
  </ds:schemaRefs>
</ds:datastoreItem>
</file>

<file path=customXml/itemProps2.xml><?xml version="1.0" encoding="utf-8"?>
<ds:datastoreItem xmlns:ds="http://schemas.openxmlformats.org/officeDocument/2006/customXml" ds:itemID="{8FF4C85F-D9B3-4E5A-AA76-833B1AFEC7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1eca0b-71b6-4494-bb1d-e813ecb41ac9"/>
    <ds:schemaRef ds:uri="9146cdb8-42ab-4c82-ae8c-e86206c983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A5A5DA-71BC-4EBC-8D07-4DB55D1EF9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DPS Standards &amp; Curriculum report - 20.11.23</Template>
  <TotalTime>6313</TotalTime>
  <Words>1505</Words>
  <Application>Microsoft Office PowerPoint</Application>
  <PresentationFormat>On-screen Show (16:9)</PresentationFormat>
  <Paragraphs>138</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Aptos</vt:lpstr>
      <vt:lpstr>Arial</vt:lpstr>
      <vt:lpstr>Calibri</vt:lpstr>
      <vt:lpstr>Lato</vt:lpstr>
      <vt:lpstr>Raleway</vt:lpstr>
      <vt:lpstr>Raleway Medium</vt:lpstr>
      <vt:lpstr>St Ralphs Theme</vt:lpstr>
      <vt:lpstr>1_St Ralphs Theme</vt:lpstr>
      <vt:lpstr>Our vision, through faith, for 2030  Ambassadors For Hope pupil voice</vt:lpstr>
      <vt:lpstr>PowerPoint Presentation</vt:lpstr>
      <vt:lpstr>             Parish and community links are built upon through regular attendance at mass, preparation for sacraments, charitable events and parish ambassadors- use of social media to showcase schools social action Continue to build on our mission and pilgrim days including retreats for all staff and pupils Regularly review our school virtues and values- how do we live them out? Plan volunteer days for pupils and staff Charitable works to support the most vulnerable within school, parish and community Chaplaincy teams link CST and social action that is accessible to our communities and parish   </vt:lpstr>
      <vt:lpstr> Sustainable and caring communities</vt:lpstr>
      <vt:lpstr>Ideas for Jubilee year </vt:lpstr>
      <vt:lpstr>PowerPoint Presentation</vt:lpstr>
      <vt:lpstr>PowerPoint Presentation</vt:lpstr>
      <vt:lpstr>PowerPoint Presentation</vt:lpstr>
      <vt:lpstr>CLM best practice – How the principles of CST are lived out in the SRS CMAT.</vt:lpstr>
      <vt:lpstr>CLM best practice – How the principles of CST are lived out in the SRS CMAT.</vt:lpstr>
      <vt:lpstr>CLM best practice – How the principles of CST are lived out in the SRS CMAT.</vt:lpstr>
      <vt:lpstr>CLM best practice – How the principles of CST are lived out in the SRS CMAT.</vt:lpstr>
      <vt:lpstr>CLM best practice – How the principles of CST are lived out in the SRS CMAT.</vt:lpstr>
      <vt:lpstr>CLM best practice – How the principles of CST are lived out in the SRS CMAT.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and Curriculum Committee Report</dc:title>
  <dc:creator>Rachael Snowdon-Poole</dc:creator>
  <cp:lastModifiedBy>Rebecca Archer</cp:lastModifiedBy>
  <cp:revision>95</cp:revision>
  <dcterms:created xsi:type="dcterms:W3CDTF">2023-11-14T08:21:48Z</dcterms:created>
  <dcterms:modified xsi:type="dcterms:W3CDTF">2025-01-27T14:30:44Z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0x0101001AB058117E170647BAC39EAE48E27E37</vt:lpwstr>
  </property>
</Properties>
</file>