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75" r:id="rId3"/>
    <p:sldId id="279" r:id="rId4"/>
    <p:sldId id="288" r:id="rId5"/>
    <p:sldId id="278" r:id="rId6"/>
    <p:sldId id="298" r:id="rId7"/>
    <p:sldId id="299" r:id="rId8"/>
    <p:sldId id="300" r:id="rId9"/>
    <p:sldId id="297" r:id="rId10"/>
    <p:sldId id="30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94" autoAdjust="0"/>
  </p:normalViewPr>
  <p:slideViewPr>
    <p:cSldViewPr snapToGrid="0">
      <p:cViewPr varScale="1">
        <p:scale>
          <a:sx n="74" d="100"/>
          <a:sy n="74" d="100"/>
        </p:scale>
        <p:origin x="576" y="6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9/12/2022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9/12/2022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9/12/2022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9/12/2022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9/12/2022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9/12/2022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9/12/2022</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9/12/2022</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9/12/2022</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9/12/2022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9/12/2022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9/12/2022</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CST – </a:t>
            </a:r>
            <a:r>
              <a:rPr lang="en-US" dirty="0" smtClean="0"/>
              <a:t>Catholic Social Teaching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04" y="276087"/>
            <a:ext cx="10328572" cy="692101"/>
          </a:xfrm>
        </p:spPr>
        <p:txBody>
          <a:bodyPr/>
          <a:lstStyle/>
          <a:p>
            <a:r>
              <a:rPr lang="en-GB" dirty="0" smtClean="0">
                <a:latin typeface="MV Boli" panose="02000500030200090000" pitchFamily="2" charset="0"/>
                <a:cs typeface="MV Boli" panose="02000500030200090000" pitchFamily="2" charset="0"/>
              </a:rPr>
              <a:t>What plans have we got coming up…</a:t>
            </a:r>
            <a:endParaRPr lang="en-GB" dirty="0"/>
          </a:p>
        </p:txBody>
      </p:sp>
      <p:sp>
        <p:nvSpPr>
          <p:cNvPr id="3" name="Slide Number Placeholder 2"/>
          <p:cNvSpPr>
            <a:spLocks noGrp="1"/>
          </p:cNvSpPr>
          <p:nvPr>
            <p:ph type="sldNum" sz="quarter" idx="12"/>
          </p:nvPr>
        </p:nvSpPr>
        <p:spPr/>
        <p:txBody>
          <a:bodyPr/>
          <a:lstStyle/>
          <a:p>
            <a:fld id="{9CD8D479-8942-46E8-A226-A4E01F7A105C}" type="slidenum">
              <a:rPr lang="en-GB" smtClean="0"/>
              <a:t>10</a:t>
            </a:fld>
            <a:endParaRPr lang="en-GB"/>
          </a:p>
        </p:txBody>
      </p:sp>
      <p:sp>
        <p:nvSpPr>
          <p:cNvPr id="4" name="Date Placeholder 3"/>
          <p:cNvSpPr>
            <a:spLocks noGrp="1"/>
          </p:cNvSpPr>
          <p:nvPr>
            <p:ph type="dt" sz="half" idx="10"/>
          </p:nvPr>
        </p:nvSpPr>
        <p:spPr/>
        <p:txBody>
          <a:bodyPr/>
          <a:lstStyle/>
          <a:p>
            <a:fld id="{9386AC23-C97B-41FB-9B89-C7FE0FB631CA}" type="datetime1">
              <a:rPr lang="en-US" smtClean="0"/>
              <a:pPr/>
              <a:t>9/13/2022</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7" name="TextBox 6"/>
          <p:cNvSpPr txBox="1"/>
          <p:nvPr/>
        </p:nvSpPr>
        <p:spPr>
          <a:xfrm>
            <a:off x="453403" y="1223493"/>
            <a:ext cx="11317887" cy="5355312"/>
          </a:xfrm>
          <a:prstGeom prst="rect">
            <a:avLst/>
          </a:prstGeom>
          <a:noFill/>
        </p:spPr>
        <p:txBody>
          <a:bodyPr wrap="square" rtlCol="0">
            <a:spAutoFit/>
          </a:bodyPr>
          <a:lstStyle/>
          <a:p>
            <a:r>
              <a:rPr lang="en-GB" dirty="0" smtClean="0"/>
              <a:t>This term:</a:t>
            </a:r>
          </a:p>
          <a:p>
            <a:pPr marL="285750" indent="-285750">
              <a:buFont typeface="Arial" panose="020B0604020202020204" pitchFamily="34" charset="0"/>
              <a:buChar char="•"/>
            </a:pPr>
            <a:r>
              <a:rPr lang="en-GB" dirty="0" smtClean="0"/>
              <a:t>Continuation of Live Simply Award – Focus on food waste, energy waste, paper waste in school</a:t>
            </a:r>
          </a:p>
          <a:p>
            <a:pPr marL="285750" indent="-285750">
              <a:buFont typeface="Arial" panose="020B0604020202020204" pitchFamily="34" charset="0"/>
              <a:buChar char="•"/>
            </a:pPr>
            <a:r>
              <a:rPr lang="en-GB" dirty="0" smtClean="0"/>
              <a:t>Introduction of phase charities</a:t>
            </a:r>
          </a:p>
          <a:p>
            <a:pPr marL="285750" indent="-285750">
              <a:buFont typeface="Arial" panose="020B0604020202020204" pitchFamily="34" charset="0"/>
              <a:buChar char="•"/>
            </a:pPr>
            <a:r>
              <a:rPr lang="en-GB" dirty="0" smtClean="0"/>
              <a:t>Harvest appeal – </a:t>
            </a:r>
            <a:r>
              <a:rPr lang="en-GB" dirty="0"/>
              <a:t>Food collection </a:t>
            </a:r>
            <a:r>
              <a:rPr lang="en-GB" dirty="0" smtClean="0"/>
              <a:t>from </a:t>
            </a:r>
            <a:r>
              <a:rPr lang="en-GB" dirty="0"/>
              <a:t>pupils for the Padley and Hope </a:t>
            </a:r>
            <a:r>
              <a:rPr lang="en-GB" dirty="0" smtClean="0"/>
              <a:t>Centre</a:t>
            </a:r>
          </a:p>
          <a:p>
            <a:pPr marL="285750" indent="-285750">
              <a:buFont typeface="Arial" panose="020B0604020202020204" pitchFamily="34" charset="0"/>
              <a:buChar char="•"/>
            </a:pPr>
            <a:r>
              <a:rPr lang="en-GB" dirty="0" smtClean="0"/>
              <a:t>Other faiths week – Judaism: The Open Centre will be working with children from each class</a:t>
            </a:r>
          </a:p>
          <a:p>
            <a:pPr marL="285750" indent="-285750">
              <a:buFont typeface="Arial" panose="020B0604020202020204" pitchFamily="34" charset="0"/>
              <a:buChar char="•"/>
            </a:pPr>
            <a:r>
              <a:rPr lang="en-GB" dirty="0" smtClean="0"/>
              <a:t>Pilgrimage of all children in school to St George’s Church (KS2 during the Advent term.)</a:t>
            </a:r>
          </a:p>
          <a:p>
            <a:pPr marL="285750" indent="-285750">
              <a:buFont typeface="Arial" panose="020B0604020202020204" pitchFamily="34" charset="0"/>
              <a:buChar char="•"/>
            </a:pPr>
            <a:r>
              <a:rPr lang="en-GB" dirty="0" smtClean="0"/>
              <a:t>Carol singing at the local old peoples home</a:t>
            </a:r>
          </a:p>
          <a:p>
            <a:pPr marL="285750" indent="-285750">
              <a:buFont typeface="Arial" panose="020B0604020202020204" pitchFamily="34" charset="0"/>
              <a:buChar char="•"/>
            </a:pPr>
            <a:r>
              <a:rPr lang="en-GB" dirty="0" smtClean="0"/>
              <a:t>Clothes bank – Linked with St George’s Parish Church</a:t>
            </a:r>
          </a:p>
          <a:p>
            <a:pPr marL="285750" indent="-285750">
              <a:buFont typeface="Arial" panose="020B0604020202020204" pitchFamily="34" charset="0"/>
              <a:buChar char="•"/>
            </a:pPr>
            <a:r>
              <a:rPr lang="en-GB" dirty="0" smtClean="0"/>
              <a:t>Advent appeal – Collection of unwanted items (toys, toiletries </a:t>
            </a:r>
            <a:r>
              <a:rPr lang="en-GB" dirty="0" err="1" smtClean="0"/>
              <a:t>etc</a:t>
            </a:r>
            <a:r>
              <a:rPr lang="en-GB" dirty="0" smtClean="0"/>
              <a:t>) which can be distributed to local charities</a:t>
            </a:r>
          </a:p>
          <a:p>
            <a:pPr marL="285750" indent="-285750">
              <a:buFont typeface="Arial" panose="020B0604020202020204" pitchFamily="34" charset="0"/>
              <a:buChar char="•"/>
            </a:pPr>
            <a:r>
              <a:rPr lang="en-GB" dirty="0" smtClean="0"/>
              <a:t>Continuation of work on our school ECO garden</a:t>
            </a:r>
          </a:p>
          <a:p>
            <a:pPr marL="285750" indent="-285750">
              <a:buFont typeface="Arial" panose="020B0604020202020204" pitchFamily="34" charset="0"/>
              <a:buChar char="•"/>
            </a:pPr>
            <a:r>
              <a:rPr lang="en-GB" dirty="0" smtClean="0"/>
              <a:t>Vocations week</a:t>
            </a:r>
          </a:p>
          <a:p>
            <a:pPr marL="285750" indent="-285750">
              <a:buFont typeface="Arial" panose="020B0604020202020204" pitchFamily="34" charset="0"/>
              <a:buChar char="•"/>
            </a:pPr>
            <a:r>
              <a:rPr lang="en-GB" dirty="0" smtClean="0"/>
              <a:t>Planned learning opportunities in RE, geography, history, science</a:t>
            </a:r>
          </a:p>
          <a:p>
            <a:pPr marL="285750" indent="-285750">
              <a:buFont typeface="Arial" panose="020B0604020202020204" pitchFamily="34" charset="0"/>
              <a:buChar char="•"/>
            </a:pPr>
            <a:r>
              <a:rPr lang="en-GB" dirty="0" smtClean="0"/>
              <a:t>Caritas taught on a 3 weekly cycle</a:t>
            </a:r>
          </a:p>
          <a:p>
            <a:pPr marL="285750" indent="-285750">
              <a:buFont typeface="Arial" panose="020B0604020202020204" pitchFamily="34" charset="0"/>
              <a:buChar char="•"/>
            </a:pPr>
            <a:endParaRPr lang="en-GB" dirty="0"/>
          </a:p>
          <a:p>
            <a:r>
              <a:rPr lang="en-GB" dirty="0" smtClean="0"/>
              <a:t>Next September</a:t>
            </a:r>
          </a:p>
          <a:p>
            <a:pPr marL="285750" indent="-285750">
              <a:buFont typeface="Arial" panose="020B0604020202020204" pitchFamily="34" charset="0"/>
              <a:buChar char="•"/>
            </a:pPr>
            <a:r>
              <a:rPr lang="en-GB" dirty="0" smtClean="0"/>
              <a:t>September – Birthday of Mary (Looking at female leaders)</a:t>
            </a:r>
          </a:p>
          <a:p>
            <a:r>
              <a:rPr lang="en-GB" dirty="0" smtClean="0"/>
              <a:t>                                  The season of creation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8927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latin typeface="MV Boli" panose="02000500030200090000" pitchFamily="2" charset="0"/>
                <a:cs typeface="MV Boli" panose="02000500030200090000" pitchFamily="2" charset="0"/>
              </a:rPr>
              <a:t>Aims</a:t>
            </a:r>
            <a:r>
              <a:rPr lang="fr-FR" dirty="0" smtClean="0">
                <a:latin typeface="MV Boli" panose="02000500030200090000" pitchFamily="2" charset="0"/>
                <a:cs typeface="MV Boli" panose="02000500030200090000" pitchFamily="2" charset="0"/>
              </a:rPr>
              <a:t>…</a:t>
            </a:r>
            <a:endParaRPr lang="en-US" dirty="0">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1410026" y="1566001"/>
            <a:ext cx="10090807" cy="4620682"/>
          </a:xfrm>
        </p:spPr>
        <p:txBody>
          <a:bodyPr/>
          <a:lstStyle/>
          <a:p>
            <a:r>
              <a:rPr lang="en-US" dirty="0" smtClean="0"/>
              <a:t>To understand the term ‘ Catholic Social Teaching’ and it’s importance within our school.</a:t>
            </a:r>
            <a:endParaRPr lang="en-US" dirty="0"/>
          </a:p>
          <a:p>
            <a:r>
              <a:rPr lang="en-US" dirty="0" smtClean="0"/>
              <a:t>To </a:t>
            </a:r>
            <a:r>
              <a:rPr lang="en-US" dirty="0"/>
              <a:t>l</a:t>
            </a:r>
            <a:r>
              <a:rPr lang="en-US" dirty="0" smtClean="0"/>
              <a:t>ook at what we’ve done as part of CST last year.</a:t>
            </a:r>
            <a:endParaRPr lang="en-US" dirty="0" smtClean="0"/>
          </a:p>
          <a:p>
            <a:r>
              <a:rPr lang="en-US" dirty="0" smtClean="0"/>
              <a:t>To </a:t>
            </a:r>
            <a:r>
              <a:rPr lang="en-US" dirty="0" smtClean="0"/>
              <a:t>look at our plans as a school moving forward.</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9/12/2022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390" y="276087"/>
            <a:ext cx="9835586" cy="1183566"/>
          </a:xfrm>
        </p:spPr>
        <p:txBody>
          <a:bodyPr/>
          <a:lstStyle/>
          <a:p>
            <a:r>
              <a:rPr lang="en-GB" dirty="0" smtClean="0">
                <a:latin typeface="MV Boli" panose="02000500030200090000" pitchFamily="2" charset="0"/>
                <a:cs typeface="MV Boli" panose="02000500030200090000" pitchFamily="2" charset="0"/>
              </a:rPr>
              <a:t>What makes our Catholic RE scheme different to others?</a:t>
            </a:r>
            <a:endParaRPr lang="en-GB" dirty="0">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946390" y="1734185"/>
            <a:ext cx="9371948" cy="4620682"/>
          </a:xfrm>
        </p:spPr>
        <p:txBody>
          <a:bodyPr>
            <a:normAutofit lnSpcReduction="10000"/>
          </a:bodyPr>
          <a:lstStyle/>
          <a:p>
            <a:r>
              <a:rPr lang="en-GB" dirty="0" smtClean="0"/>
              <a:t>It’s at the centre of everything that we do.</a:t>
            </a:r>
          </a:p>
          <a:p>
            <a:r>
              <a:rPr lang="en-GB" dirty="0" smtClean="0"/>
              <a:t>It’s authentic. </a:t>
            </a:r>
          </a:p>
          <a:p>
            <a:r>
              <a:rPr lang="en-GB" dirty="0" smtClean="0"/>
              <a:t>From EYFS to Year 6 we contextualise learning – Links, Bridges, Connections</a:t>
            </a:r>
          </a:p>
          <a:p>
            <a:r>
              <a:rPr lang="en-GB" dirty="0" smtClean="0"/>
              <a:t>Allows children to flourish; to learn their story.</a:t>
            </a:r>
          </a:p>
          <a:p>
            <a:pPr marL="0" indent="0">
              <a:buNone/>
            </a:pPr>
            <a:r>
              <a:rPr lang="en-GB" dirty="0"/>
              <a:t> </a:t>
            </a:r>
            <a:r>
              <a:rPr lang="en-GB" dirty="0" smtClean="0"/>
              <a:t>   - Their faith journey</a:t>
            </a:r>
          </a:p>
          <a:p>
            <a:pPr marL="0" indent="0">
              <a:buNone/>
            </a:pPr>
            <a:r>
              <a:rPr lang="en-GB" dirty="0"/>
              <a:t> </a:t>
            </a:r>
            <a:r>
              <a:rPr lang="en-GB" dirty="0" smtClean="0"/>
              <a:t>   - Their heroes and heroines of the Bible</a:t>
            </a:r>
          </a:p>
          <a:p>
            <a:pPr marL="0" indent="0">
              <a:buNone/>
            </a:pPr>
            <a:r>
              <a:rPr lang="en-GB" dirty="0"/>
              <a:t> </a:t>
            </a:r>
            <a:r>
              <a:rPr lang="en-GB" dirty="0" smtClean="0"/>
              <a:t>   - To find God within everything</a:t>
            </a:r>
          </a:p>
          <a:p>
            <a:r>
              <a:rPr lang="en-GB" dirty="0" smtClean="0"/>
              <a:t>We marinade our children in the beliefs and values of the school ethos.</a:t>
            </a:r>
          </a:p>
          <a:p>
            <a:pPr marL="0" indent="0">
              <a:buNone/>
            </a:pPr>
            <a:endParaRPr lang="en-GB" dirty="0"/>
          </a:p>
          <a:p>
            <a:pPr marL="0" indent="0">
              <a:buNone/>
            </a:pPr>
            <a:r>
              <a:rPr lang="en-GB" dirty="0" smtClean="0"/>
              <a:t>We aim to shape children to </a:t>
            </a:r>
            <a:r>
              <a:rPr lang="en-GB" u="sng" dirty="0" smtClean="0"/>
              <a:t>challenge</a:t>
            </a:r>
            <a:r>
              <a:rPr lang="en-GB" dirty="0" smtClean="0"/>
              <a:t>, </a:t>
            </a:r>
            <a:r>
              <a:rPr lang="en-GB" u="sng" dirty="0" smtClean="0"/>
              <a:t>change</a:t>
            </a:r>
            <a:r>
              <a:rPr lang="en-GB" dirty="0" smtClean="0"/>
              <a:t> and </a:t>
            </a:r>
            <a:r>
              <a:rPr lang="en-GB" u="sng" dirty="0" smtClean="0"/>
              <a:t>reform</a:t>
            </a:r>
            <a:r>
              <a:rPr lang="en-GB" dirty="0" smtClean="0"/>
              <a:t> through the eyes of God.</a:t>
            </a:r>
            <a:endParaRPr lang="en-GB" dirty="0"/>
          </a:p>
        </p:txBody>
      </p:sp>
      <p:sp>
        <p:nvSpPr>
          <p:cNvPr id="4" name="Slide Number Placeholder 3"/>
          <p:cNvSpPr>
            <a:spLocks noGrp="1"/>
          </p:cNvSpPr>
          <p:nvPr>
            <p:ph type="sldNum" sz="quarter" idx="12"/>
          </p:nvPr>
        </p:nvSpPr>
        <p:spPr/>
        <p:txBody>
          <a:bodyPr/>
          <a:lstStyle/>
          <a:p>
            <a:fld id="{9CD8D479-8942-46E8-A226-A4E01F7A105C}" type="slidenum">
              <a:rPr lang="en-GB" smtClean="0"/>
              <a:t>3</a:t>
            </a:fld>
            <a:endParaRPr lang="en-GB"/>
          </a:p>
        </p:txBody>
      </p:sp>
      <p:sp>
        <p:nvSpPr>
          <p:cNvPr id="5" name="Date Placeholder 4"/>
          <p:cNvSpPr>
            <a:spLocks noGrp="1"/>
          </p:cNvSpPr>
          <p:nvPr>
            <p:ph type="dt" sz="half" idx="10"/>
          </p:nvPr>
        </p:nvSpPr>
        <p:spPr/>
        <p:txBody>
          <a:bodyPr/>
          <a:lstStyle/>
          <a:p>
            <a:fld id="{6DD1B487-36FD-4CED-B07A-1A81FC6540B1}" type="datetime1">
              <a:rPr lang="en-US" smtClean="0"/>
              <a:pPr/>
              <a:t>9/12/2022</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pic>
        <p:nvPicPr>
          <p:cNvPr id="3074" name="Picture 2" descr="How to explain… schema – David Did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5108" y="2249611"/>
            <a:ext cx="2136892" cy="175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4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4" y="276087"/>
            <a:ext cx="10472882" cy="1183566"/>
          </a:xfrm>
        </p:spPr>
        <p:txBody>
          <a:bodyPr/>
          <a:lstStyle/>
          <a:p>
            <a:r>
              <a:rPr lang="en-GB" dirty="0">
                <a:latin typeface="MV Boli" panose="02000500030200090000" pitchFamily="2" charset="0"/>
                <a:cs typeface="MV Boli" panose="02000500030200090000" pitchFamily="2" charset="0"/>
              </a:rPr>
              <a:t>Catholic Social Teaching in a nutshell</a:t>
            </a:r>
            <a:r>
              <a:rPr lang="en-GB" dirty="0" smtClean="0">
                <a:latin typeface="MV Boli" panose="02000500030200090000" pitchFamily="2" charset="0"/>
                <a:cs typeface="MV Boli" panose="02000500030200090000" pitchFamily="2" charset="0"/>
              </a:rPr>
              <a:t>…</a:t>
            </a:r>
            <a:br>
              <a:rPr lang="en-GB" dirty="0" smtClean="0">
                <a:latin typeface="MV Boli" panose="02000500030200090000" pitchFamily="2" charset="0"/>
                <a:cs typeface="MV Boli" panose="02000500030200090000" pitchFamily="2" charset="0"/>
              </a:rPr>
            </a:br>
            <a:endParaRPr lang="en-GB" dirty="0"/>
          </a:p>
        </p:txBody>
      </p:sp>
      <p:sp>
        <p:nvSpPr>
          <p:cNvPr id="3" name="Content Placeholder 2"/>
          <p:cNvSpPr>
            <a:spLocks noGrp="1"/>
          </p:cNvSpPr>
          <p:nvPr>
            <p:ph idx="1"/>
          </p:nvPr>
        </p:nvSpPr>
        <p:spPr>
          <a:xfrm>
            <a:off x="309094" y="1163153"/>
            <a:ext cx="10328572" cy="4834401"/>
          </a:xfrm>
        </p:spPr>
        <p:txBody>
          <a:bodyPr/>
          <a:lstStyle/>
          <a:p>
            <a:r>
              <a:rPr lang="en-GB" dirty="0" smtClean="0"/>
              <a:t>Is based on the belief that God has a plan for creation.  A plan to build his kingdom of peace, love and justice.</a:t>
            </a:r>
          </a:p>
          <a:p>
            <a:r>
              <a:rPr lang="en-GB" dirty="0" smtClean="0"/>
              <a:t>That God has a special plan for every single one of us, whoever we are.</a:t>
            </a:r>
          </a:p>
          <a:p>
            <a:r>
              <a:rPr lang="en-GB" dirty="0" smtClean="0"/>
              <a:t>Our part in this plan isn’t just limited to things ‘spiritual’ or times when we do ‘religious things’. It involves every aspect of our lives, from the things we pray about to how we live as responsible global citizens.</a:t>
            </a:r>
          </a:p>
          <a:p>
            <a:r>
              <a:rPr lang="en-GB" dirty="0" smtClean="0"/>
              <a:t>Our part of this story is a kind of vocation for the common good, </a:t>
            </a:r>
          </a:p>
          <a:p>
            <a:pPr marL="0" indent="0">
              <a:buNone/>
            </a:pPr>
            <a:r>
              <a:rPr lang="en-GB" dirty="0"/>
              <a:t> </a:t>
            </a:r>
            <a:r>
              <a:rPr lang="en-GB" dirty="0" smtClean="0"/>
              <a:t>   a call to treat everyone as our brothers and sisters.</a:t>
            </a:r>
          </a:p>
          <a:p>
            <a:r>
              <a:rPr lang="en-GB" dirty="0" smtClean="0"/>
              <a:t>It is something that we can all share.</a:t>
            </a:r>
          </a:p>
        </p:txBody>
      </p:sp>
      <p:sp>
        <p:nvSpPr>
          <p:cNvPr id="4" name="Slide Number Placeholder 3"/>
          <p:cNvSpPr>
            <a:spLocks noGrp="1"/>
          </p:cNvSpPr>
          <p:nvPr>
            <p:ph type="sldNum" sz="quarter" idx="12"/>
          </p:nvPr>
        </p:nvSpPr>
        <p:spPr/>
        <p:txBody>
          <a:bodyPr/>
          <a:lstStyle/>
          <a:p>
            <a:fld id="{9CD8D479-8942-46E8-A226-A4E01F7A105C}" type="slidenum">
              <a:rPr lang="en-GB" smtClean="0"/>
              <a:t>4</a:t>
            </a:fld>
            <a:endParaRPr lang="en-GB"/>
          </a:p>
        </p:txBody>
      </p:sp>
      <p:sp>
        <p:nvSpPr>
          <p:cNvPr id="5" name="Date Placeholder 4"/>
          <p:cNvSpPr>
            <a:spLocks noGrp="1"/>
          </p:cNvSpPr>
          <p:nvPr>
            <p:ph type="dt" sz="half" idx="10"/>
          </p:nvPr>
        </p:nvSpPr>
        <p:spPr/>
        <p:txBody>
          <a:bodyPr/>
          <a:lstStyle/>
          <a:p>
            <a:fld id="{6DD1B487-36FD-4CED-B07A-1A81FC6540B1}" type="datetime1">
              <a:rPr lang="en-US" smtClean="0"/>
              <a:pPr/>
              <a:t>9/12/2022</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pic>
        <p:nvPicPr>
          <p:cNvPr id="4098" name="Picture 2" descr="Compassion Peace and Justice - Unity Presbyterian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692" y="3227572"/>
            <a:ext cx="3503053" cy="349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9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03" y="2"/>
            <a:ext cx="11008795" cy="933718"/>
          </a:xfrm>
        </p:spPr>
        <p:txBody>
          <a:bodyPr>
            <a:normAutofit/>
          </a:bodyPr>
          <a:lstStyle/>
          <a:p>
            <a:r>
              <a:rPr lang="en-GB" dirty="0" smtClean="0">
                <a:latin typeface="MV Boli" panose="02000500030200090000" pitchFamily="2" charset="0"/>
                <a:cs typeface="MV Boli" panose="02000500030200090000" pitchFamily="2" charset="0"/>
              </a:rPr>
              <a:t>Catholic Social Teaching in a nutshell…</a:t>
            </a:r>
            <a:endParaRPr lang="en-GB" dirty="0">
              <a:latin typeface="MV Boli" panose="02000500030200090000" pitchFamily="2" charset="0"/>
              <a:cs typeface="MV Boli" panose="02000500030200090000" pitchFamily="2" charset="0"/>
            </a:endParaRPr>
          </a:p>
        </p:txBody>
      </p:sp>
      <p:sp>
        <p:nvSpPr>
          <p:cNvPr id="3" name="Slide Number Placeholder 2"/>
          <p:cNvSpPr>
            <a:spLocks noGrp="1"/>
          </p:cNvSpPr>
          <p:nvPr>
            <p:ph type="sldNum" sz="quarter" idx="12"/>
          </p:nvPr>
        </p:nvSpPr>
        <p:spPr/>
        <p:txBody>
          <a:bodyPr/>
          <a:lstStyle/>
          <a:p>
            <a:fld id="{9CD8D479-8942-46E8-A226-A4E01F7A105C}" type="slidenum">
              <a:rPr lang="en-GB" smtClean="0"/>
              <a:t>5</a:t>
            </a:fld>
            <a:endParaRPr lang="en-GB"/>
          </a:p>
        </p:txBody>
      </p:sp>
      <p:sp>
        <p:nvSpPr>
          <p:cNvPr id="4" name="Date Placeholder 3"/>
          <p:cNvSpPr>
            <a:spLocks noGrp="1"/>
          </p:cNvSpPr>
          <p:nvPr>
            <p:ph type="dt" sz="half" idx="10"/>
          </p:nvPr>
        </p:nvSpPr>
        <p:spPr/>
        <p:txBody>
          <a:bodyPr/>
          <a:lstStyle/>
          <a:p>
            <a:fld id="{9386AC23-C97B-41FB-9B89-C7FE0FB631CA}" type="datetime1">
              <a:rPr lang="en-US" smtClean="0"/>
              <a:pPr/>
              <a:t>9/12/2022</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5" name="Rectangle 14"/>
          <p:cNvSpPr/>
          <p:nvPr/>
        </p:nvSpPr>
        <p:spPr>
          <a:xfrm>
            <a:off x="453403" y="1063812"/>
            <a:ext cx="11423010" cy="923330"/>
          </a:xfrm>
          <a:prstGeom prst="rect">
            <a:avLst/>
          </a:prstGeom>
        </p:spPr>
        <p:txBody>
          <a:bodyPr wrap="square">
            <a:spAutoFit/>
          </a:bodyPr>
          <a:lstStyle/>
          <a:p>
            <a:endParaRPr lang="en-GB" dirty="0" smtClean="0"/>
          </a:p>
          <a:p>
            <a:endParaRPr lang="en-GB" dirty="0"/>
          </a:p>
          <a:p>
            <a:endParaRPr lang="en-GB" b="1" u="sng" dirty="0"/>
          </a:p>
        </p:txBody>
      </p:sp>
      <p:pic>
        <p:nvPicPr>
          <p:cNvPr id="6" name="Picture 5"/>
          <p:cNvPicPr>
            <a:picLocks noChangeAspect="1"/>
          </p:cNvPicPr>
          <p:nvPr/>
        </p:nvPicPr>
        <p:blipFill>
          <a:blip r:embed="rId2"/>
          <a:stretch>
            <a:fillRect/>
          </a:stretch>
        </p:blipFill>
        <p:spPr>
          <a:xfrm>
            <a:off x="818211" y="804931"/>
            <a:ext cx="5273496" cy="5531475"/>
          </a:xfrm>
          <a:prstGeom prst="rect">
            <a:avLst/>
          </a:prstGeom>
        </p:spPr>
      </p:pic>
      <p:pic>
        <p:nvPicPr>
          <p:cNvPr id="7" name="Picture 6"/>
          <p:cNvPicPr>
            <a:picLocks noChangeAspect="1"/>
          </p:cNvPicPr>
          <p:nvPr/>
        </p:nvPicPr>
        <p:blipFill>
          <a:blip r:embed="rId3"/>
          <a:stretch>
            <a:fillRect/>
          </a:stretch>
        </p:blipFill>
        <p:spPr>
          <a:xfrm>
            <a:off x="6233375" y="804931"/>
            <a:ext cx="5228823" cy="5531475"/>
          </a:xfrm>
          <a:prstGeom prst="rect">
            <a:avLst/>
          </a:prstGeom>
        </p:spPr>
      </p:pic>
    </p:spTree>
    <p:extLst>
      <p:ext uri="{BB962C8B-B14F-4D97-AF65-F5344CB8AC3E}">
        <p14:creationId xmlns:p14="http://schemas.microsoft.com/office/powerpoint/2010/main" val="259590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03" y="2"/>
            <a:ext cx="11008795" cy="933718"/>
          </a:xfrm>
        </p:spPr>
        <p:txBody>
          <a:bodyPr>
            <a:normAutofit/>
          </a:bodyPr>
          <a:lstStyle/>
          <a:p>
            <a:r>
              <a:rPr lang="en-GB" dirty="0" smtClean="0">
                <a:latin typeface="MV Boli" panose="02000500030200090000" pitchFamily="2" charset="0"/>
                <a:cs typeface="MV Boli" panose="02000500030200090000" pitchFamily="2" charset="0"/>
              </a:rPr>
              <a:t>Catholic Social Teaching in a nutshell…</a:t>
            </a:r>
            <a:endParaRPr lang="en-GB" dirty="0">
              <a:latin typeface="MV Boli" panose="02000500030200090000" pitchFamily="2" charset="0"/>
              <a:cs typeface="MV Boli" panose="02000500030200090000" pitchFamily="2" charset="0"/>
            </a:endParaRPr>
          </a:p>
        </p:txBody>
      </p:sp>
      <p:sp>
        <p:nvSpPr>
          <p:cNvPr id="3" name="Slide Number Placeholder 2"/>
          <p:cNvSpPr>
            <a:spLocks noGrp="1"/>
          </p:cNvSpPr>
          <p:nvPr>
            <p:ph type="sldNum" sz="quarter" idx="12"/>
          </p:nvPr>
        </p:nvSpPr>
        <p:spPr/>
        <p:txBody>
          <a:bodyPr/>
          <a:lstStyle/>
          <a:p>
            <a:fld id="{9CD8D479-8942-46E8-A226-A4E01F7A105C}" type="slidenum">
              <a:rPr lang="en-GB" smtClean="0"/>
              <a:t>6</a:t>
            </a:fld>
            <a:endParaRPr lang="en-GB"/>
          </a:p>
        </p:txBody>
      </p:sp>
      <p:sp>
        <p:nvSpPr>
          <p:cNvPr id="4" name="Date Placeholder 3"/>
          <p:cNvSpPr>
            <a:spLocks noGrp="1"/>
          </p:cNvSpPr>
          <p:nvPr>
            <p:ph type="dt" sz="half" idx="10"/>
          </p:nvPr>
        </p:nvSpPr>
        <p:spPr/>
        <p:txBody>
          <a:bodyPr/>
          <a:lstStyle/>
          <a:p>
            <a:fld id="{9386AC23-C97B-41FB-9B89-C7FE0FB631CA}" type="datetime1">
              <a:rPr lang="en-US" smtClean="0"/>
              <a:pPr/>
              <a:t>9/12/2022</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5" name="Rectangle 14"/>
          <p:cNvSpPr/>
          <p:nvPr/>
        </p:nvSpPr>
        <p:spPr>
          <a:xfrm>
            <a:off x="453403" y="1063812"/>
            <a:ext cx="11423010" cy="923330"/>
          </a:xfrm>
          <a:prstGeom prst="rect">
            <a:avLst/>
          </a:prstGeom>
        </p:spPr>
        <p:txBody>
          <a:bodyPr wrap="square">
            <a:spAutoFit/>
          </a:bodyPr>
          <a:lstStyle/>
          <a:p>
            <a:endParaRPr lang="en-GB" dirty="0" smtClean="0"/>
          </a:p>
          <a:p>
            <a:endParaRPr lang="en-GB" dirty="0"/>
          </a:p>
          <a:p>
            <a:endParaRPr lang="en-GB" b="1" u="sng" dirty="0"/>
          </a:p>
        </p:txBody>
      </p:sp>
      <p:pic>
        <p:nvPicPr>
          <p:cNvPr id="8" name="Picture 7"/>
          <p:cNvPicPr>
            <a:picLocks noChangeAspect="1"/>
          </p:cNvPicPr>
          <p:nvPr/>
        </p:nvPicPr>
        <p:blipFill>
          <a:blip r:embed="rId2"/>
          <a:stretch>
            <a:fillRect/>
          </a:stretch>
        </p:blipFill>
        <p:spPr>
          <a:xfrm>
            <a:off x="824248" y="933719"/>
            <a:ext cx="4997003" cy="5312535"/>
          </a:xfrm>
          <a:prstGeom prst="rect">
            <a:avLst/>
          </a:prstGeom>
        </p:spPr>
      </p:pic>
      <p:pic>
        <p:nvPicPr>
          <p:cNvPr id="9" name="Picture 8"/>
          <p:cNvPicPr>
            <a:picLocks noChangeAspect="1"/>
          </p:cNvPicPr>
          <p:nvPr/>
        </p:nvPicPr>
        <p:blipFill>
          <a:blip r:embed="rId3"/>
          <a:stretch>
            <a:fillRect/>
          </a:stretch>
        </p:blipFill>
        <p:spPr>
          <a:xfrm>
            <a:off x="6337000" y="933718"/>
            <a:ext cx="5023663" cy="5312535"/>
          </a:xfrm>
          <a:prstGeom prst="rect">
            <a:avLst/>
          </a:prstGeom>
        </p:spPr>
      </p:pic>
    </p:spTree>
    <p:extLst>
      <p:ext uri="{BB962C8B-B14F-4D97-AF65-F5344CB8AC3E}">
        <p14:creationId xmlns:p14="http://schemas.microsoft.com/office/powerpoint/2010/main" val="1472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03" y="2"/>
            <a:ext cx="11008795" cy="933718"/>
          </a:xfrm>
        </p:spPr>
        <p:txBody>
          <a:bodyPr>
            <a:normAutofit/>
          </a:bodyPr>
          <a:lstStyle/>
          <a:p>
            <a:r>
              <a:rPr lang="en-GB" dirty="0" smtClean="0">
                <a:latin typeface="MV Boli" panose="02000500030200090000" pitchFamily="2" charset="0"/>
                <a:cs typeface="MV Boli" panose="02000500030200090000" pitchFamily="2" charset="0"/>
              </a:rPr>
              <a:t>Catholic Social Teaching in a nutshell…</a:t>
            </a:r>
            <a:endParaRPr lang="en-GB" dirty="0">
              <a:latin typeface="MV Boli" panose="02000500030200090000" pitchFamily="2" charset="0"/>
              <a:cs typeface="MV Boli" panose="02000500030200090000" pitchFamily="2" charset="0"/>
            </a:endParaRPr>
          </a:p>
        </p:txBody>
      </p:sp>
      <p:sp>
        <p:nvSpPr>
          <p:cNvPr id="3" name="Slide Number Placeholder 2"/>
          <p:cNvSpPr>
            <a:spLocks noGrp="1"/>
          </p:cNvSpPr>
          <p:nvPr>
            <p:ph type="sldNum" sz="quarter" idx="12"/>
          </p:nvPr>
        </p:nvSpPr>
        <p:spPr/>
        <p:txBody>
          <a:bodyPr/>
          <a:lstStyle/>
          <a:p>
            <a:fld id="{9CD8D479-8942-46E8-A226-A4E01F7A105C}" type="slidenum">
              <a:rPr lang="en-GB" smtClean="0"/>
              <a:t>7</a:t>
            </a:fld>
            <a:endParaRPr lang="en-GB"/>
          </a:p>
        </p:txBody>
      </p:sp>
      <p:sp>
        <p:nvSpPr>
          <p:cNvPr id="4" name="Date Placeholder 3"/>
          <p:cNvSpPr>
            <a:spLocks noGrp="1"/>
          </p:cNvSpPr>
          <p:nvPr>
            <p:ph type="dt" sz="half" idx="10"/>
          </p:nvPr>
        </p:nvSpPr>
        <p:spPr/>
        <p:txBody>
          <a:bodyPr/>
          <a:lstStyle/>
          <a:p>
            <a:fld id="{9386AC23-C97B-41FB-9B89-C7FE0FB631CA}" type="datetime1">
              <a:rPr lang="en-US" smtClean="0"/>
              <a:pPr/>
              <a:t>9/12/2022</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5" name="Rectangle 14"/>
          <p:cNvSpPr/>
          <p:nvPr/>
        </p:nvSpPr>
        <p:spPr>
          <a:xfrm>
            <a:off x="453403" y="1063812"/>
            <a:ext cx="11423010" cy="923330"/>
          </a:xfrm>
          <a:prstGeom prst="rect">
            <a:avLst/>
          </a:prstGeom>
        </p:spPr>
        <p:txBody>
          <a:bodyPr wrap="square">
            <a:spAutoFit/>
          </a:bodyPr>
          <a:lstStyle/>
          <a:p>
            <a:endParaRPr lang="en-GB" dirty="0" smtClean="0"/>
          </a:p>
          <a:p>
            <a:endParaRPr lang="en-GB" dirty="0"/>
          </a:p>
          <a:p>
            <a:endParaRPr lang="en-GB" b="1" u="sng" dirty="0"/>
          </a:p>
        </p:txBody>
      </p:sp>
      <p:pic>
        <p:nvPicPr>
          <p:cNvPr id="6" name="Picture 5"/>
          <p:cNvPicPr>
            <a:picLocks noChangeAspect="1"/>
          </p:cNvPicPr>
          <p:nvPr/>
        </p:nvPicPr>
        <p:blipFill>
          <a:blip r:embed="rId2"/>
          <a:stretch>
            <a:fillRect/>
          </a:stretch>
        </p:blipFill>
        <p:spPr>
          <a:xfrm>
            <a:off x="812067" y="933720"/>
            <a:ext cx="5048384" cy="5428443"/>
          </a:xfrm>
          <a:prstGeom prst="rect">
            <a:avLst/>
          </a:prstGeom>
        </p:spPr>
      </p:pic>
      <p:pic>
        <p:nvPicPr>
          <p:cNvPr id="7" name="Picture 6"/>
          <p:cNvPicPr>
            <a:picLocks noChangeAspect="1"/>
          </p:cNvPicPr>
          <p:nvPr/>
        </p:nvPicPr>
        <p:blipFill>
          <a:blip r:embed="rId3"/>
          <a:stretch>
            <a:fillRect/>
          </a:stretch>
        </p:blipFill>
        <p:spPr>
          <a:xfrm>
            <a:off x="6440445" y="933720"/>
            <a:ext cx="5021753" cy="5428443"/>
          </a:xfrm>
          <a:prstGeom prst="rect">
            <a:avLst/>
          </a:prstGeom>
        </p:spPr>
      </p:pic>
    </p:spTree>
    <p:extLst>
      <p:ext uri="{BB962C8B-B14F-4D97-AF65-F5344CB8AC3E}">
        <p14:creationId xmlns:p14="http://schemas.microsoft.com/office/powerpoint/2010/main" val="267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03" y="2"/>
            <a:ext cx="11008795" cy="933718"/>
          </a:xfrm>
        </p:spPr>
        <p:txBody>
          <a:bodyPr>
            <a:normAutofit/>
          </a:bodyPr>
          <a:lstStyle/>
          <a:p>
            <a:r>
              <a:rPr lang="en-GB" dirty="0" smtClean="0">
                <a:latin typeface="MV Boli" panose="02000500030200090000" pitchFamily="2" charset="0"/>
                <a:cs typeface="MV Boli" panose="02000500030200090000" pitchFamily="2" charset="0"/>
              </a:rPr>
              <a:t>Catholic Social Teaching in a nutshell…</a:t>
            </a:r>
            <a:endParaRPr lang="en-GB" dirty="0">
              <a:latin typeface="MV Boli" panose="02000500030200090000" pitchFamily="2" charset="0"/>
              <a:cs typeface="MV Boli" panose="02000500030200090000" pitchFamily="2" charset="0"/>
            </a:endParaRPr>
          </a:p>
        </p:txBody>
      </p:sp>
      <p:sp>
        <p:nvSpPr>
          <p:cNvPr id="3" name="Slide Number Placeholder 2"/>
          <p:cNvSpPr>
            <a:spLocks noGrp="1"/>
          </p:cNvSpPr>
          <p:nvPr>
            <p:ph type="sldNum" sz="quarter" idx="12"/>
          </p:nvPr>
        </p:nvSpPr>
        <p:spPr/>
        <p:txBody>
          <a:bodyPr/>
          <a:lstStyle/>
          <a:p>
            <a:fld id="{9CD8D479-8942-46E8-A226-A4E01F7A105C}" type="slidenum">
              <a:rPr lang="en-GB" smtClean="0"/>
              <a:t>8</a:t>
            </a:fld>
            <a:endParaRPr lang="en-GB"/>
          </a:p>
        </p:txBody>
      </p:sp>
      <p:sp>
        <p:nvSpPr>
          <p:cNvPr id="4" name="Date Placeholder 3"/>
          <p:cNvSpPr>
            <a:spLocks noGrp="1"/>
          </p:cNvSpPr>
          <p:nvPr>
            <p:ph type="dt" sz="half" idx="10"/>
          </p:nvPr>
        </p:nvSpPr>
        <p:spPr/>
        <p:txBody>
          <a:bodyPr/>
          <a:lstStyle/>
          <a:p>
            <a:fld id="{9386AC23-C97B-41FB-9B89-C7FE0FB631CA}" type="datetime1">
              <a:rPr lang="en-US" smtClean="0"/>
              <a:pPr/>
              <a:t>9/12/2022</a:t>
            </a:fld>
            <a:endParaRPr lang="en-US" dirty="0"/>
          </a:p>
        </p:txBody>
      </p:sp>
      <p:sp>
        <p:nvSpPr>
          <p:cNvPr id="5" name="Footer Placeholder 4"/>
          <p:cNvSpPr>
            <a:spLocks noGrp="1"/>
          </p:cNvSpPr>
          <p:nvPr>
            <p:ph type="ftr" sz="quarter" idx="11"/>
          </p:nvPr>
        </p:nvSpPr>
        <p:spPr>
          <a:xfrm>
            <a:off x="4973345" y="6485548"/>
            <a:ext cx="9144259" cy="228600"/>
          </a:xfrm>
        </p:spPr>
        <p:txBody>
          <a:bodyPr/>
          <a:lstStyle/>
          <a:p>
            <a:r>
              <a:rPr lang="en-US" smtClean="0"/>
              <a:t>Add a footer</a:t>
            </a:r>
            <a:endParaRPr lang="en-US" dirty="0"/>
          </a:p>
        </p:txBody>
      </p:sp>
      <p:sp>
        <p:nvSpPr>
          <p:cNvPr id="15" name="Rectangle 14"/>
          <p:cNvSpPr/>
          <p:nvPr/>
        </p:nvSpPr>
        <p:spPr>
          <a:xfrm>
            <a:off x="453403" y="1063812"/>
            <a:ext cx="11423010" cy="923330"/>
          </a:xfrm>
          <a:prstGeom prst="rect">
            <a:avLst/>
          </a:prstGeom>
        </p:spPr>
        <p:txBody>
          <a:bodyPr wrap="square">
            <a:spAutoFit/>
          </a:bodyPr>
          <a:lstStyle/>
          <a:p>
            <a:endParaRPr lang="en-GB" dirty="0" smtClean="0"/>
          </a:p>
          <a:p>
            <a:endParaRPr lang="en-GB" dirty="0"/>
          </a:p>
          <a:p>
            <a:endParaRPr lang="en-GB" b="1" u="sng" dirty="0"/>
          </a:p>
        </p:txBody>
      </p:sp>
      <p:pic>
        <p:nvPicPr>
          <p:cNvPr id="8" name="Picture 7"/>
          <p:cNvPicPr>
            <a:picLocks noChangeAspect="1"/>
          </p:cNvPicPr>
          <p:nvPr/>
        </p:nvPicPr>
        <p:blipFill>
          <a:blip r:embed="rId2"/>
          <a:stretch>
            <a:fillRect/>
          </a:stretch>
        </p:blipFill>
        <p:spPr>
          <a:xfrm>
            <a:off x="3093122" y="933720"/>
            <a:ext cx="5715299" cy="3986010"/>
          </a:xfrm>
          <a:prstGeom prst="rect">
            <a:avLst/>
          </a:prstGeom>
        </p:spPr>
      </p:pic>
      <p:sp>
        <p:nvSpPr>
          <p:cNvPr id="9" name="Rectangle 8"/>
          <p:cNvSpPr/>
          <p:nvPr/>
        </p:nvSpPr>
        <p:spPr>
          <a:xfrm>
            <a:off x="968007" y="5040919"/>
            <a:ext cx="10908406" cy="1323439"/>
          </a:xfrm>
          <a:prstGeom prst="rect">
            <a:avLst/>
          </a:prstGeom>
        </p:spPr>
        <p:txBody>
          <a:bodyPr wrap="square">
            <a:spAutoFit/>
          </a:bodyPr>
          <a:lstStyle/>
          <a:p>
            <a:r>
              <a:rPr lang="en-GB" sz="4000" dirty="0" smtClean="0"/>
              <a:t>Think of it as our moral compass, guiding us on how to live out our faith in the world.</a:t>
            </a:r>
            <a:endParaRPr lang="en-GB" sz="4000" dirty="0"/>
          </a:p>
        </p:txBody>
      </p:sp>
    </p:spTree>
    <p:extLst>
      <p:ext uri="{BB962C8B-B14F-4D97-AF65-F5344CB8AC3E}">
        <p14:creationId xmlns:p14="http://schemas.microsoft.com/office/powerpoint/2010/main" val="283555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04" y="276087"/>
            <a:ext cx="10328572" cy="692101"/>
          </a:xfrm>
        </p:spPr>
        <p:txBody>
          <a:bodyPr/>
          <a:lstStyle/>
          <a:p>
            <a:r>
              <a:rPr lang="en-GB" dirty="0" smtClean="0">
                <a:latin typeface="MV Boli" panose="02000500030200090000" pitchFamily="2" charset="0"/>
                <a:cs typeface="MV Boli" panose="02000500030200090000" pitchFamily="2" charset="0"/>
              </a:rPr>
              <a:t>What have we worked on so far…</a:t>
            </a:r>
            <a:endParaRPr lang="en-GB" dirty="0"/>
          </a:p>
        </p:txBody>
      </p:sp>
      <p:sp>
        <p:nvSpPr>
          <p:cNvPr id="3" name="Slide Number Placeholder 2"/>
          <p:cNvSpPr>
            <a:spLocks noGrp="1"/>
          </p:cNvSpPr>
          <p:nvPr>
            <p:ph type="sldNum" sz="quarter" idx="12"/>
          </p:nvPr>
        </p:nvSpPr>
        <p:spPr/>
        <p:txBody>
          <a:bodyPr/>
          <a:lstStyle/>
          <a:p>
            <a:fld id="{9CD8D479-8942-46E8-A226-A4E01F7A105C}" type="slidenum">
              <a:rPr lang="en-GB" smtClean="0"/>
              <a:t>9</a:t>
            </a:fld>
            <a:endParaRPr lang="en-GB"/>
          </a:p>
        </p:txBody>
      </p:sp>
      <p:sp>
        <p:nvSpPr>
          <p:cNvPr id="4" name="Date Placeholder 3"/>
          <p:cNvSpPr>
            <a:spLocks noGrp="1"/>
          </p:cNvSpPr>
          <p:nvPr>
            <p:ph type="dt" sz="half" idx="10"/>
          </p:nvPr>
        </p:nvSpPr>
        <p:spPr/>
        <p:txBody>
          <a:bodyPr/>
          <a:lstStyle/>
          <a:p>
            <a:fld id="{9386AC23-C97B-41FB-9B89-C7FE0FB631CA}" type="datetime1">
              <a:rPr lang="en-US" smtClean="0"/>
              <a:pPr/>
              <a:t>9/12/2022</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8" name="TextBox 7"/>
          <p:cNvSpPr txBox="1"/>
          <p:nvPr/>
        </p:nvSpPr>
        <p:spPr>
          <a:xfrm>
            <a:off x="605307" y="1094704"/>
            <a:ext cx="11256135" cy="563231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Harvest Collection – Food collection from pupils for the Padley and Hope Centre</a:t>
            </a:r>
          </a:p>
          <a:p>
            <a:pPr marL="285750" indent="-285750">
              <a:buFont typeface="Arial" panose="020B0604020202020204" pitchFamily="34" charset="0"/>
              <a:buChar char="•"/>
            </a:pPr>
            <a:r>
              <a:rPr lang="en-GB" dirty="0" smtClean="0"/>
              <a:t>2 other faiths weeks during the year – Judaism and Sikhism</a:t>
            </a:r>
          </a:p>
          <a:p>
            <a:pPr marL="285750" indent="-285750">
              <a:buFont typeface="Arial" panose="020B0604020202020204" pitchFamily="34" charset="0"/>
              <a:buChar char="•"/>
            </a:pPr>
            <a:r>
              <a:rPr lang="en-GB" dirty="0" smtClean="0"/>
              <a:t>Advent Retreat Day – Led by One Life Music</a:t>
            </a:r>
          </a:p>
          <a:p>
            <a:pPr marL="285750" indent="-285750">
              <a:buFont typeface="Arial" panose="020B0604020202020204" pitchFamily="34" charset="0"/>
              <a:buChar char="•"/>
            </a:pPr>
            <a:r>
              <a:rPr lang="en-GB" dirty="0" smtClean="0"/>
              <a:t>CAFOD World Gifts - </a:t>
            </a:r>
          </a:p>
          <a:p>
            <a:pPr marL="285750" indent="-285750">
              <a:buFont typeface="Arial" panose="020B0604020202020204" pitchFamily="34" charset="0"/>
              <a:buChar char="•"/>
            </a:pPr>
            <a:r>
              <a:rPr lang="en-GB" dirty="0" smtClean="0"/>
              <a:t>CAFOD Live Simply Award – 12 months award looking at 3 aspects: Live simply, sustainable and in solidarity</a:t>
            </a:r>
            <a:endParaRPr lang="en-GB" dirty="0"/>
          </a:p>
          <a:p>
            <a:pPr marL="285750" indent="-285750">
              <a:buFont typeface="Arial" panose="020B0604020202020204" pitchFamily="34" charset="0"/>
              <a:buChar char="•"/>
            </a:pPr>
            <a:r>
              <a:rPr lang="en-GB" dirty="0" smtClean="0"/>
              <a:t>Mardi Gras – Learning the history behind the festival around the world. (Shrove Tuesday)</a:t>
            </a:r>
          </a:p>
          <a:p>
            <a:r>
              <a:rPr lang="en-GB" dirty="0"/>
              <a:t> </a:t>
            </a:r>
            <a:r>
              <a:rPr lang="en-GB" dirty="0" smtClean="0"/>
              <a:t>                                Colour Run – fundraising for CAFOD</a:t>
            </a:r>
          </a:p>
          <a:p>
            <a:pPr marL="285750" indent="-285750">
              <a:buFont typeface="Arial" panose="020B0604020202020204" pitchFamily="34" charset="0"/>
              <a:buChar char="•"/>
            </a:pPr>
            <a:r>
              <a:rPr lang="en-GB" dirty="0" smtClean="0"/>
              <a:t>Lent – Passion play</a:t>
            </a:r>
          </a:p>
          <a:p>
            <a:r>
              <a:rPr lang="en-GB" dirty="0" smtClean="0"/>
              <a:t>                    Lent workshops at Newmount Church</a:t>
            </a:r>
          </a:p>
          <a:p>
            <a:r>
              <a:rPr lang="en-GB" dirty="0" smtClean="0"/>
              <a:t>                    Easter craft morning in EYFS</a:t>
            </a:r>
          </a:p>
          <a:p>
            <a:pPr marL="285750" indent="-285750">
              <a:buFont typeface="Arial" panose="020B0604020202020204" pitchFamily="34" charset="0"/>
              <a:buChar char="•"/>
            </a:pPr>
            <a:r>
              <a:rPr lang="en-GB" dirty="0" smtClean="0"/>
              <a:t>Celebration of the Queen’s Jubilee – Focus on her leadership over the past 70 years</a:t>
            </a:r>
          </a:p>
          <a:p>
            <a:pPr marL="285750" indent="-285750">
              <a:buFont typeface="Arial" panose="020B0604020202020204" pitchFamily="34" charset="0"/>
              <a:buChar char="•"/>
            </a:pPr>
            <a:r>
              <a:rPr lang="en-GB" dirty="0" smtClean="0"/>
              <a:t>Pentecost Retreat Day – Symbols of Pentecost</a:t>
            </a:r>
          </a:p>
          <a:p>
            <a:r>
              <a:rPr lang="en-GB" dirty="0" smtClean="0"/>
              <a:t>                                                         Whole school liturgy</a:t>
            </a:r>
          </a:p>
          <a:p>
            <a:pPr marL="285750" indent="-285750">
              <a:buFont typeface="Arial" panose="020B0604020202020204" pitchFamily="34" charset="0"/>
              <a:buChar char="•"/>
            </a:pPr>
            <a:r>
              <a:rPr lang="en-GB" dirty="0" smtClean="0"/>
              <a:t>Healthy Fortnight </a:t>
            </a:r>
          </a:p>
          <a:p>
            <a:pPr marL="285750" indent="-285750">
              <a:buFont typeface="Arial" panose="020B0604020202020204" pitchFamily="34" charset="0"/>
              <a:buChar char="•"/>
            </a:pPr>
            <a:r>
              <a:rPr lang="en-GB" dirty="0" smtClean="0"/>
              <a:t>Diversity week – Looking at the differences between staff and pupils in school (religion, culture, SEN needs)</a:t>
            </a:r>
          </a:p>
          <a:p>
            <a:pPr marL="285750" indent="-285750">
              <a:buFont typeface="Arial" panose="020B0604020202020204" pitchFamily="34" charset="0"/>
              <a:buChar char="•"/>
            </a:pPr>
            <a:r>
              <a:rPr lang="en-GB" dirty="0" smtClean="0"/>
              <a:t>STEM fortnight – Work on sustainability within our school environment led by local author Kath Wheatley</a:t>
            </a:r>
          </a:p>
          <a:p>
            <a:pPr marL="285750" indent="-285750">
              <a:buFont typeface="Arial" panose="020B0604020202020204" pitchFamily="34" charset="0"/>
              <a:buChar char="•"/>
            </a:pPr>
            <a:r>
              <a:rPr lang="en-GB" dirty="0" smtClean="0"/>
              <a:t>Planned learning opportunities of CST in RE and geography.</a:t>
            </a:r>
          </a:p>
          <a:p>
            <a:pPr marL="285750" indent="-285750">
              <a:buFont typeface="Arial" panose="020B0604020202020204" pitchFamily="34" charset="0"/>
              <a:buChar char="•"/>
            </a:pPr>
            <a:r>
              <a:rPr lang="en-GB" dirty="0" smtClean="0"/>
              <a:t>Caritas taught on a 3 weekly cycle.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660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7004</TotalTime>
  <Words>723</Words>
  <Application>Microsoft Office PowerPoint</Application>
  <PresentationFormat>Widescreen</PresentationFormat>
  <Paragraphs>97</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Corbel</vt:lpstr>
      <vt:lpstr>MV Boli</vt:lpstr>
      <vt:lpstr>Ecology 16x9</vt:lpstr>
      <vt:lpstr>CST – Catholic Social Teaching</vt:lpstr>
      <vt:lpstr>Aims…</vt:lpstr>
      <vt:lpstr>What makes our Catholic RE scheme different to others?</vt:lpstr>
      <vt:lpstr>Catholic Social Teaching in a nutshell… </vt:lpstr>
      <vt:lpstr>Catholic Social Teaching in a nutshell…</vt:lpstr>
      <vt:lpstr>Catholic Social Teaching in a nutshell…</vt:lpstr>
      <vt:lpstr>Catholic Social Teaching in a nutshell…</vt:lpstr>
      <vt:lpstr>Catholic Social Teaching in a nutshell…</vt:lpstr>
      <vt:lpstr>What have we worked on so far…</vt:lpstr>
      <vt:lpstr>What plans have we got coming 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Social Teaching</dc:title>
  <dc:creator>A Bennett</dc:creator>
  <cp:lastModifiedBy>A Bennett</cp:lastModifiedBy>
  <cp:revision>81</cp:revision>
  <dcterms:created xsi:type="dcterms:W3CDTF">2022-01-31T19:43:40Z</dcterms:created>
  <dcterms:modified xsi:type="dcterms:W3CDTF">2022-09-14T17:06:08Z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